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644" r:id="rId3"/>
    <p:sldId id="630" r:id="rId4"/>
    <p:sldId id="286" r:id="rId5"/>
    <p:sldId id="635" r:id="rId6"/>
    <p:sldId id="642" r:id="rId7"/>
    <p:sldId id="640" r:id="rId8"/>
    <p:sldId id="281" r:id="rId9"/>
    <p:sldId id="636" r:id="rId10"/>
    <p:sldId id="647" r:id="rId11"/>
    <p:sldId id="650" r:id="rId12"/>
    <p:sldId id="638" r:id="rId13"/>
    <p:sldId id="639" r:id="rId14"/>
    <p:sldId id="641" r:id="rId15"/>
    <p:sldId id="643" r:id="rId16"/>
    <p:sldId id="646" r:id="rId17"/>
    <p:sldId id="649" r:id="rId18"/>
    <p:sldId id="645" r:id="rId19"/>
    <p:sldId id="648" r:id="rId20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ys stil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ys stil 1 – utheving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ys stil 3 – utheving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Lys stil 2 – utheving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5"/>
    <p:restoredTop sz="94898"/>
  </p:normalViewPr>
  <p:slideViewPr>
    <p:cSldViewPr snapToGrid="0" snapToObjects="1">
      <p:cViewPr varScale="1">
        <p:scale>
          <a:sx n="121" d="100"/>
          <a:sy n="121" d="100"/>
        </p:scale>
        <p:origin x="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80A70-66C0-9D45-9876-1019998D9BF2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B1FEC-CE71-FF4C-8628-58EB3AA64E3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090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B1FEC-CE71-FF4C-8628-58EB3AA64E31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16460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 descr="European-Human-Genetics-Conferenc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10770370" y="5797094"/>
            <a:ext cx="1222861" cy="90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642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48738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544955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DED43C-D666-5947-A82C-DF2F5348D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9EBBA89A-43A8-2042-9E86-2E8BF76BA9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39136A5A-9CD7-E242-88CE-F83E634CF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EFB7A-B4EE-CC44-9853-7B8DAE2F00D0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AE3AB2-5C9D-C54C-B631-F7D427271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A2302D4-4911-6F4B-93BF-3DA3B20DA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34DA-AA4E-9A49-B7B1-DC688015E5C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745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50090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332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195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565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3321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1688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059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060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2E063-9E78-D048-9336-6EE47AA1E2AF}" type="datetimeFigureOut">
              <a:rPr lang="nb-NO" smtClean="0"/>
              <a:t>07.06.2023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9C33F-DEBF-E944-A69C-6F44B151A6C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26206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hg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hg.org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Sylinder 4"/>
          <p:cNvSpPr txBox="1"/>
          <p:nvPr/>
        </p:nvSpPr>
        <p:spPr>
          <a:xfrm>
            <a:off x="1928875" y="2417379"/>
            <a:ext cx="8334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4400" b="1" dirty="0"/>
              <a:t>Variant </a:t>
            </a:r>
            <a:r>
              <a:rPr lang="nb-NO" sz="4400" b="1" dirty="0" err="1"/>
              <a:t>classification</a:t>
            </a:r>
            <a:r>
              <a:rPr lang="nb-NO" sz="4400" b="1" dirty="0"/>
              <a:t> and </a:t>
            </a:r>
            <a:r>
              <a:rPr lang="nb-NO" sz="4400" b="1" dirty="0" err="1"/>
              <a:t>reporting</a:t>
            </a:r>
            <a:endParaRPr lang="nb-NO" sz="4400" b="1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C7A09B65-3A02-064F-A592-C974541AF68C}"/>
              </a:ext>
            </a:extLst>
          </p:cNvPr>
          <p:cNvSpPr txBox="1"/>
          <p:nvPr/>
        </p:nvSpPr>
        <p:spPr>
          <a:xfrm>
            <a:off x="4607325" y="3587098"/>
            <a:ext cx="2397772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nb-NO" dirty="0"/>
              <a:t>Gunnar </a:t>
            </a:r>
            <a:r>
              <a:rPr lang="nb-NO" dirty="0" err="1"/>
              <a:t>Douzgos</a:t>
            </a:r>
            <a:r>
              <a:rPr lang="nb-NO" dirty="0"/>
              <a:t> Houge</a:t>
            </a:r>
          </a:p>
          <a:p>
            <a:r>
              <a:rPr lang="nl-NL" dirty="0"/>
              <a:t>Andreas </a:t>
            </a:r>
            <a:r>
              <a:rPr lang="nl-NL" dirty="0" err="1"/>
              <a:t>Laner</a:t>
            </a:r>
            <a:r>
              <a:rPr lang="nl-NL" dirty="0"/>
              <a:t> </a:t>
            </a:r>
          </a:p>
          <a:p>
            <a:r>
              <a:rPr lang="nl-NL" dirty="0"/>
              <a:t>Johan den Dunnen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022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2: </a:t>
            </a:r>
            <a:r>
              <a:rPr lang="nb-NO" sz="4000" b="1" dirty="0" err="1"/>
              <a:t>Well-known</a:t>
            </a:r>
            <a:r>
              <a:rPr lang="nb-NO" sz="4000" b="1" dirty="0"/>
              <a:t> </a:t>
            </a:r>
            <a:r>
              <a:rPr lang="nb-NO" sz="4000" b="1" i="1" dirty="0"/>
              <a:t>CHEK2</a:t>
            </a:r>
            <a:r>
              <a:rPr lang="nb-NO" sz="4000" b="1" dirty="0"/>
              <a:t> variant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7" y="1441701"/>
            <a:ext cx="113119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CHEK2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(NM_001005735.2) c.599T&gt;C, p.(Ile200Thr)                    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0.49% (n=1391),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~20x LP/P, 10x VUS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23,5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 (good lab):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Numerous articles mentioning the variant as cancer associated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Breast cancer age 41, maternal aunt breast cancer age 38, paternal sister breast cancer age 36. No other findings upon extensive testing. 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E466454C-963B-B909-4DD7-9108477DA4F4}"/>
              </a:ext>
            </a:extLst>
          </p:cNvPr>
          <p:cNvSpPr txBox="1"/>
          <p:nvPr/>
        </p:nvSpPr>
        <p:spPr>
          <a:xfrm>
            <a:off x="621577" y="5333498"/>
            <a:ext cx="86032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 result among 43 laboratories:</a:t>
            </a:r>
            <a:b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 classified from VUS to P, mostly VUS (average 3.5)</a:t>
            </a:r>
            <a:endParaRPr lang="nb-NO" sz="4800" b="1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b-NO" sz="2800" dirty="0"/>
          </a:p>
        </p:txBody>
      </p:sp>
    </p:spTree>
    <p:extLst>
      <p:ext uri="{BB962C8B-B14F-4D97-AF65-F5344CB8AC3E}">
        <p14:creationId xmlns:p14="http://schemas.microsoft.com/office/powerpoint/2010/main" val="292221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 4">
            <a:extLst>
              <a:ext uri="{FF2B5EF4-FFF2-40B4-BE49-F238E27FC236}">
                <a16:creationId xmlns:a16="http://schemas.microsoft.com/office/drawing/2014/main" id="{EF6012B3-F12C-1229-70F8-DCA05C806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844981"/>
              </p:ext>
            </p:extLst>
          </p:nvPr>
        </p:nvGraphicFramePr>
        <p:xfrm>
          <a:off x="217654" y="797381"/>
          <a:ext cx="7394637" cy="59442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769">
                  <a:extLst>
                    <a:ext uri="{9D8B030D-6E8A-4147-A177-3AD203B41FA5}">
                      <a16:colId xmlns:a16="http://schemas.microsoft.com/office/drawing/2014/main" val="389235412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607169626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44983891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92797514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0479025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688479934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07958956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894091072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859286790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871349728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740319897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276715777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69805098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97141395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4050054411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2473353619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4153456253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3155320766"/>
                    </a:ext>
                  </a:extLst>
                </a:gridCol>
                <a:gridCol w="351769">
                  <a:extLst>
                    <a:ext uri="{9D8B030D-6E8A-4147-A177-3AD203B41FA5}">
                      <a16:colId xmlns:a16="http://schemas.microsoft.com/office/drawing/2014/main" val="1340208701"/>
                    </a:ext>
                  </a:extLst>
                </a:gridCol>
                <a:gridCol w="329318">
                  <a:extLst>
                    <a:ext uri="{9D8B030D-6E8A-4147-A177-3AD203B41FA5}">
                      <a16:colId xmlns:a16="http://schemas.microsoft.com/office/drawing/2014/main" val="2505055375"/>
                    </a:ext>
                  </a:extLst>
                </a:gridCol>
                <a:gridCol w="381708">
                  <a:extLst>
                    <a:ext uri="{9D8B030D-6E8A-4147-A177-3AD203B41FA5}">
                      <a16:colId xmlns:a16="http://schemas.microsoft.com/office/drawing/2014/main" val="1975807358"/>
                    </a:ext>
                  </a:extLst>
                </a:gridCol>
              </a:tblGrid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PVS1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PS4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PM6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PP5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BS3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BP1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BP4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0215947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55022921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18361906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61772319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36684644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82076346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12270406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40259079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7154040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65514943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2371572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>
                          <a:effectLst/>
                        </a:rPr>
                        <a:t>1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99520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22202039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800" u="none" strike="noStrike">
                          <a:effectLst/>
                        </a:rPr>
                        <a:t>1</a:t>
                      </a:r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994418380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8934797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8659683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19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19898826"/>
                  </a:ext>
                </a:extLst>
              </a:tr>
              <a:tr h="157071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02245235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4198175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63527152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8201257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25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78413547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7591409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6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54024736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455448565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29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2435275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23610895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319247411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34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410672112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36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833606254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37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0744699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38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899255372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40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401811603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42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900411438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43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8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1584338559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3605105466"/>
                  </a:ext>
                </a:extLst>
              </a:tr>
              <a:tr h="160754"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28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10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17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2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3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900" u="none" strike="noStrike">
                          <a:effectLst/>
                        </a:rPr>
                        <a:t>5</a:t>
                      </a:r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b-NO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35" marR="7535" marT="7535" marB="0" anchor="b"/>
                </a:tc>
                <a:extLst>
                  <a:ext uri="{0D108BD9-81ED-4DB2-BD59-A6C34878D82A}">
                    <a16:rowId xmlns:a16="http://schemas.microsoft.com/office/drawing/2014/main" val="2556969959"/>
                  </a:ext>
                </a:extLst>
              </a:tr>
            </a:tbl>
          </a:graphicData>
        </a:graphic>
      </p:graphicFrame>
      <p:sp>
        <p:nvSpPr>
          <p:cNvPr id="7" name="TekstSylinder 6">
            <a:extLst>
              <a:ext uri="{FF2B5EF4-FFF2-40B4-BE49-F238E27FC236}">
                <a16:creationId xmlns:a16="http://schemas.microsoft.com/office/drawing/2014/main" id="{6C0BA748-8CDF-8A0E-79C3-B7411C168E9F}"/>
              </a:ext>
            </a:extLst>
          </p:cNvPr>
          <p:cNvSpPr txBox="1"/>
          <p:nvPr/>
        </p:nvSpPr>
        <p:spPr>
          <a:xfrm>
            <a:off x="217654" y="203393"/>
            <a:ext cx="109780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i="1" dirty="0"/>
              <a:t>CHEK2</a:t>
            </a:r>
            <a:r>
              <a:rPr lang="nb-NO" sz="2400" b="1" dirty="0"/>
              <a:t> Ile200Thr: The </a:t>
            </a:r>
            <a:r>
              <a:rPr lang="nb-NO" sz="2400" b="1" dirty="0" err="1"/>
              <a:t>choice</a:t>
            </a:r>
            <a:r>
              <a:rPr lang="nb-NO" sz="2400" b="1" dirty="0"/>
              <a:t> </a:t>
            </a:r>
            <a:r>
              <a:rPr lang="nb-NO" sz="2400" b="1" dirty="0" err="1"/>
              <a:t>of</a:t>
            </a:r>
            <a:r>
              <a:rPr lang="nb-NO" sz="2400" b="1" dirty="0"/>
              <a:t> ACMG </a:t>
            </a:r>
            <a:r>
              <a:rPr lang="nb-NO" sz="2400" b="1" dirty="0" err="1"/>
              <a:t>criteria</a:t>
            </a:r>
            <a:r>
              <a:rPr lang="nb-NO" sz="2400" b="1" dirty="0"/>
              <a:t> </a:t>
            </a:r>
            <a:r>
              <a:rPr lang="nb-NO" sz="2400" b="1" dirty="0" err="1"/>
              <a:t>was</a:t>
            </a:r>
            <a:r>
              <a:rPr lang="nb-NO" sz="2400" b="1" dirty="0"/>
              <a:t> not </a:t>
            </a:r>
            <a:r>
              <a:rPr lang="nb-NO" sz="2400" b="1" dirty="0" err="1"/>
              <a:t>very</a:t>
            </a:r>
            <a:r>
              <a:rPr lang="nb-NO" sz="2400" b="1" dirty="0"/>
              <a:t> </a:t>
            </a:r>
            <a:r>
              <a:rPr lang="nb-NO" sz="2400" b="1" dirty="0" err="1"/>
              <a:t>consistent</a:t>
            </a:r>
            <a:r>
              <a:rPr lang="nb-NO" sz="2400" b="1" dirty="0"/>
              <a:t> </a:t>
            </a:r>
            <a:r>
              <a:rPr lang="nb-NO" sz="2400" b="1" dirty="0" err="1"/>
              <a:t>among</a:t>
            </a:r>
            <a:r>
              <a:rPr lang="nb-NO" sz="2400" b="1" dirty="0"/>
              <a:t> 33 labs</a:t>
            </a:r>
            <a:endParaRPr lang="nb-NO" sz="2400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45FB66FD-77AB-A246-873F-041047DD18DC}"/>
              </a:ext>
            </a:extLst>
          </p:cNvPr>
          <p:cNvSpPr txBox="1"/>
          <p:nvPr/>
        </p:nvSpPr>
        <p:spPr>
          <a:xfrm>
            <a:off x="7882759" y="3005959"/>
            <a:ext cx="384477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dirty="0"/>
              <a:t>18 ACMG </a:t>
            </a:r>
            <a:r>
              <a:rPr lang="nb-NO" sz="2000" dirty="0" err="1"/>
              <a:t>criteria</a:t>
            </a:r>
            <a:r>
              <a:rPr lang="nb-NO" sz="2000" dirty="0"/>
              <a:t> used, </a:t>
            </a:r>
            <a:br>
              <a:rPr lang="nb-NO" sz="2000" dirty="0"/>
            </a:br>
            <a:r>
              <a:rPr lang="nb-NO" sz="2000" dirty="0"/>
              <a:t>14 more </a:t>
            </a:r>
            <a:r>
              <a:rPr lang="nb-NO" sz="2000" dirty="0" err="1"/>
              <a:t>than</a:t>
            </a:r>
            <a:r>
              <a:rPr lang="nb-NO" sz="2000" dirty="0"/>
              <a:t> </a:t>
            </a:r>
            <a:r>
              <a:rPr lang="nb-NO" sz="2000" dirty="0" err="1"/>
              <a:t>once</a:t>
            </a:r>
            <a:r>
              <a:rPr lang="nb-NO" sz="2000" dirty="0"/>
              <a:t>.</a:t>
            </a:r>
          </a:p>
          <a:p>
            <a:endParaRPr lang="nb-NO" sz="2000" dirty="0"/>
          </a:p>
          <a:p>
            <a:r>
              <a:rPr lang="nb-NO" sz="2000" dirty="0" err="1"/>
              <a:t>Only</a:t>
            </a:r>
            <a:r>
              <a:rPr lang="nb-NO" sz="2000" dirty="0"/>
              <a:t> </a:t>
            </a:r>
            <a:r>
              <a:rPr lang="nb-NO" sz="2000" dirty="0" err="1"/>
              <a:t>one</a:t>
            </a:r>
            <a:r>
              <a:rPr lang="nb-NO" sz="2000" dirty="0"/>
              <a:t> (PS3) used </a:t>
            </a:r>
            <a:r>
              <a:rPr lang="nb-NO" sz="2000" dirty="0" err="1"/>
              <a:t>often</a:t>
            </a:r>
            <a:r>
              <a:rPr lang="nb-NO" sz="2000" dirty="0"/>
              <a:t> (28/33), </a:t>
            </a:r>
          </a:p>
          <a:p>
            <a:r>
              <a:rPr lang="nb-NO" sz="2000" dirty="0" err="1"/>
              <a:t>the</a:t>
            </a:r>
            <a:r>
              <a:rPr lang="nb-NO" sz="2000" dirty="0"/>
              <a:t> rest in half </a:t>
            </a:r>
            <a:r>
              <a:rPr lang="nb-NO" sz="2000" dirty="0" err="1"/>
              <a:t>of</a:t>
            </a:r>
            <a:r>
              <a:rPr lang="nb-NO" sz="2000" dirty="0"/>
              <a:t> </a:t>
            </a:r>
            <a:r>
              <a:rPr lang="nb-NO" sz="2000" dirty="0" err="1"/>
              <a:t>the</a:t>
            </a:r>
            <a:r>
              <a:rPr lang="nb-NO" sz="2000" dirty="0"/>
              <a:t> cases or less.</a:t>
            </a:r>
          </a:p>
        </p:txBody>
      </p:sp>
    </p:spTree>
    <p:extLst>
      <p:ext uri="{BB962C8B-B14F-4D97-AF65-F5344CB8AC3E}">
        <p14:creationId xmlns:p14="http://schemas.microsoft.com/office/powerpoint/2010/main" val="3761349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3: </a:t>
            </a:r>
            <a:r>
              <a:rPr lang="nb-NO" sz="4000" b="1" dirty="0" err="1"/>
              <a:t>Common</a:t>
            </a:r>
            <a:r>
              <a:rPr lang="nb-NO" sz="4000" b="1" dirty="0"/>
              <a:t> </a:t>
            </a:r>
            <a:r>
              <a:rPr lang="nb-NO" sz="4000" b="1" i="1" dirty="0"/>
              <a:t>TNFRSF1A</a:t>
            </a:r>
            <a:r>
              <a:rPr lang="nb-NO" sz="4000" b="1" dirty="0"/>
              <a:t> variant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95F6E56F-390F-0F13-0805-E219B149B212}"/>
              </a:ext>
            </a:extLst>
          </p:cNvPr>
          <p:cNvSpPr txBox="1"/>
          <p:nvPr/>
        </p:nvSpPr>
        <p:spPr>
          <a:xfrm>
            <a:off x="757238" y="1531153"/>
            <a:ext cx="1111945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TNFRSF1A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(NM_001065.4) c.362G&gt;A, p.(Arg121Gln)                               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TNF alpha receptor gene. Associated with periodic fever.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1.29% (n = 3646, 29 homozygous),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0.99 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4 times B, 6 times VUS, 2 times LP/P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11.03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testing: Conflicting, but likely mildly reduced protein function.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Extensive, conclusion: low-penetrant variant clearly associated with TRAPS (TNFR-associated periodic fever syndrome)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Boy 10 years with unexplained recurrent fever episodes.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6B255C18-3301-390B-F9AF-C2520937FE42}"/>
              </a:ext>
            </a:extLst>
          </p:cNvPr>
          <p:cNvSpPr txBox="1"/>
          <p:nvPr/>
        </p:nvSpPr>
        <p:spPr>
          <a:xfrm>
            <a:off x="757238" y="5562600"/>
            <a:ext cx="102971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ACMG:	17/42 (40%) would report, 10 </a:t>
            </a:r>
            <a:r>
              <a:rPr lang="en-US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maybe</a:t>
            </a:r>
            <a:br>
              <a:rPr lang="en-US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ABC:	34/43 (79%) would report, most as VOI or susceptibility variant in step C</a:t>
            </a:r>
            <a:endParaRPr lang="nb-NO" sz="4400" b="1" kern="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136843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4: </a:t>
            </a:r>
            <a:r>
              <a:rPr lang="nb-NO" sz="4000" b="1" i="1" dirty="0"/>
              <a:t>ABCA4</a:t>
            </a:r>
            <a:r>
              <a:rPr lang="nb-NO" sz="4000" b="1" dirty="0"/>
              <a:t> </a:t>
            </a:r>
            <a:r>
              <a:rPr lang="nb-NO" sz="4000" b="1" dirty="0" err="1"/>
              <a:t>known</a:t>
            </a:r>
            <a:r>
              <a:rPr lang="nb-NO" sz="4000" b="1" dirty="0"/>
              <a:t> </a:t>
            </a:r>
            <a:r>
              <a:rPr lang="nb-NO" sz="4000" b="1" dirty="0" err="1"/>
              <a:t>hypomorphic</a:t>
            </a:r>
            <a:r>
              <a:rPr lang="nb-NO" sz="4000" b="1" dirty="0"/>
              <a:t> allele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486F73E-547A-8C62-5349-DDEB5230ACCF}"/>
              </a:ext>
            </a:extLst>
          </p:cNvPr>
          <p:cNvSpPr txBox="1"/>
          <p:nvPr/>
        </p:nvSpPr>
        <p:spPr>
          <a:xfrm>
            <a:off x="620926" y="1316841"/>
            <a:ext cx="111501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(NM_000350.3) c.5603A&gt;T, p.(Asn1868Ile)                   	 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only known causal gene of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macular dystrophy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4.2% (n = 11928, 364 homozygous),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 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9 times B/LB, 4 times VUS, 3 times LP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22.7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testing: No data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No doubt this is a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-disease associated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hypomorphic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(PMID 28446513)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Man 40 years with poor vision and strong clinical suspicion of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macular dystrophy</a:t>
            </a:r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A2B894BA-80E7-69F6-40B2-2FB0C668A9E2}"/>
              </a:ext>
            </a:extLst>
          </p:cNvPr>
          <p:cNvSpPr txBox="1"/>
          <p:nvPr/>
        </p:nvSpPr>
        <p:spPr>
          <a:xfrm>
            <a:off x="620926" y="5676900"/>
            <a:ext cx="86539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Survey result among 43 laboratories:</a:t>
            </a:r>
            <a:br>
              <a:rPr lang="en-US" sz="28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 classified from B to VUS, mostly VUS (average 2.7)</a:t>
            </a:r>
            <a:endParaRPr lang="nb-NO" sz="4800" b="1" kern="1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b-NO" sz="2800" dirty="0"/>
          </a:p>
        </p:txBody>
      </p:sp>
    </p:spTree>
    <p:extLst>
      <p:ext uri="{BB962C8B-B14F-4D97-AF65-F5344CB8AC3E}">
        <p14:creationId xmlns:p14="http://schemas.microsoft.com/office/powerpoint/2010/main" val="109778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5: Same </a:t>
            </a:r>
            <a:r>
              <a:rPr lang="nb-NO" sz="4000" b="1" i="1" dirty="0"/>
              <a:t>ABCA4</a:t>
            </a:r>
            <a:r>
              <a:rPr lang="nb-NO" sz="4000" b="1" dirty="0"/>
              <a:t> variant – </a:t>
            </a:r>
            <a:r>
              <a:rPr lang="nb-NO" sz="4000" b="1" dirty="0" err="1"/>
              <a:t>no</a:t>
            </a:r>
            <a:r>
              <a:rPr lang="nb-NO" sz="4000" b="1" dirty="0"/>
              <a:t> </a:t>
            </a:r>
            <a:r>
              <a:rPr lang="nb-NO" sz="4000" b="1" dirty="0" err="1"/>
              <a:t>clinical</a:t>
            </a:r>
            <a:r>
              <a:rPr lang="nb-NO" sz="4000" b="1" dirty="0"/>
              <a:t> </a:t>
            </a:r>
            <a:r>
              <a:rPr lang="nb-NO" sz="4000" b="1" dirty="0" err="1"/>
              <a:t>fit</a:t>
            </a:r>
            <a:endParaRPr lang="nb-NO" sz="4000" b="1" dirty="0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486F73E-547A-8C62-5349-DDEB5230ACCF}"/>
              </a:ext>
            </a:extLst>
          </p:cNvPr>
          <p:cNvSpPr txBox="1"/>
          <p:nvPr/>
        </p:nvSpPr>
        <p:spPr>
          <a:xfrm>
            <a:off x="620926" y="1316841"/>
            <a:ext cx="111501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(NM_000350.3) c.5603A&gt;T, p.(Asn1868Ile)                   	 </a:t>
            </a:r>
            <a:r>
              <a:rPr lang="en-US" sz="2400" b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i="1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ABCA4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only known causal gene of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-type macular dystrophy.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4.2% (n = 11928, 364 homozygous),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pLI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0 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ClinVar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9 times B/LB, 4 times VUS, 3 times LP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CADD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Phred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22.7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testing: No data</a:t>
            </a:r>
            <a:b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Clear evidence that this is a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Stargardt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-disease associated </a:t>
            </a:r>
            <a:r>
              <a:rPr lang="en-US" sz="2400" kern="100" dirty="0" err="1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hypomorphic</a:t>
            </a:r>
            <a:r>
              <a:rPr lang="en-US" sz="2400" kern="100" dirty="0">
                <a:solidFill>
                  <a:schemeClr val="bg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(PMID 28446513)</a:t>
            </a:r>
            <a:endParaRPr lang="nb-NO" sz="4400" kern="100" dirty="0">
              <a:solidFill>
                <a:schemeClr val="bg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 given: Man 40 years with poor vision and retinal detachment due to high-grade myopia</a:t>
            </a:r>
          </a:p>
        </p:txBody>
      </p:sp>
    </p:spTree>
    <p:extLst>
      <p:ext uri="{BB962C8B-B14F-4D97-AF65-F5344CB8AC3E}">
        <p14:creationId xmlns:p14="http://schemas.microsoft.com/office/powerpoint/2010/main" val="3100891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F5DC07C-E6DB-A904-0E05-D4365825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38" y="230128"/>
            <a:ext cx="11604434" cy="1325563"/>
          </a:xfrm>
        </p:spPr>
        <p:txBody>
          <a:bodyPr>
            <a:normAutofit/>
          </a:bodyPr>
          <a:lstStyle/>
          <a:p>
            <a:r>
              <a:rPr lang="nb-NO" sz="4000" dirty="0" err="1"/>
              <a:t>Bayessian</a:t>
            </a:r>
            <a:r>
              <a:rPr lang="nb-NO" sz="4000" dirty="0"/>
              <a:t> </a:t>
            </a:r>
            <a:r>
              <a:rPr lang="nb-NO" sz="4000" dirty="0" err="1"/>
              <a:t>likelihood</a:t>
            </a:r>
            <a:r>
              <a:rPr lang="nb-NO" sz="4000" dirty="0"/>
              <a:t> </a:t>
            </a:r>
            <a:r>
              <a:rPr lang="nb-NO" sz="4000" dirty="0" err="1"/>
              <a:t>comparison</a:t>
            </a:r>
            <a:r>
              <a:rPr lang="nb-NO" sz="4000" dirty="0"/>
              <a:t> </a:t>
            </a:r>
            <a:r>
              <a:rPr lang="nb-NO" sz="4000" dirty="0" err="1"/>
              <a:t>of</a:t>
            </a:r>
            <a:r>
              <a:rPr lang="nb-NO" sz="4000" dirty="0"/>
              <a:t> </a:t>
            </a:r>
            <a:r>
              <a:rPr lang="nb-NO" sz="4000" dirty="0" err="1"/>
              <a:t>the</a:t>
            </a:r>
            <a:r>
              <a:rPr lang="nb-NO" sz="4000" dirty="0"/>
              <a:t> </a:t>
            </a:r>
            <a:r>
              <a:rPr lang="nb-NO" sz="4000" dirty="0" err="1"/>
              <a:t>clinical</a:t>
            </a:r>
            <a:r>
              <a:rPr lang="nb-NO" sz="4000" dirty="0"/>
              <a:t> </a:t>
            </a:r>
            <a:r>
              <a:rPr lang="nb-NO" sz="4000" dirty="0" err="1"/>
              <a:t>fit</a:t>
            </a:r>
            <a:r>
              <a:rPr lang="nb-NO" sz="4000" dirty="0"/>
              <a:t> </a:t>
            </a:r>
            <a:r>
              <a:rPr lang="nb-NO" sz="4000" dirty="0" err="1"/>
              <a:t>value</a:t>
            </a:r>
            <a:endParaRPr lang="nb-NO" sz="4000" dirty="0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E396007-4067-D40B-0C4E-03C17CFBF92F}"/>
              </a:ext>
            </a:extLst>
          </p:cNvPr>
          <p:cNvSpPr txBox="1"/>
          <p:nvPr/>
        </p:nvSpPr>
        <p:spPr>
          <a:xfrm>
            <a:off x="838200" y="1581032"/>
            <a:ext cx="9417963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 err="1"/>
              <a:t>Presence</a:t>
            </a:r>
            <a:r>
              <a:rPr lang="nb-NO" b="1" dirty="0"/>
              <a:t> </a:t>
            </a:r>
            <a:r>
              <a:rPr lang="nb-NO" b="1" dirty="0" err="1"/>
              <a:t>of</a:t>
            </a:r>
            <a:r>
              <a:rPr lang="nb-NO" b="1" dirty="0"/>
              <a:t> juvenile macula </a:t>
            </a:r>
            <a:r>
              <a:rPr lang="nb-NO" b="1" dirty="0" err="1"/>
              <a:t>dystrophy</a:t>
            </a:r>
            <a:r>
              <a:rPr lang="nb-NO" b="1" dirty="0"/>
              <a:t> (</a:t>
            </a:r>
            <a:r>
              <a:rPr lang="nb-NO" b="1" dirty="0" err="1"/>
              <a:t>Stargardt</a:t>
            </a:r>
            <a:r>
              <a:rPr lang="nb-NO" b="1" dirty="0"/>
              <a:t>)	True	    Not </a:t>
            </a:r>
            <a:r>
              <a:rPr lang="nb-NO" b="1" dirty="0" err="1"/>
              <a:t>reported</a:t>
            </a:r>
            <a:r>
              <a:rPr lang="nb-NO" b="1" dirty="0"/>
              <a:t>	False</a:t>
            </a:r>
          </a:p>
          <a:p>
            <a:endParaRPr lang="nb-NO" dirty="0"/>
          </a:p>
          <a:p>
            <a:r>
              <a:rPr lang="nb-NO" b="1" dirty="0"/>
              <a:t>Prior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</a:p>
          <a:p>
            <a:r>
              <a:rPr lang="nb-NO" dirty="0"/>
              <a:t>Case A: Macula </a:t>
            </a:r>
            <a:r>
              <a:rPr lang="nb-NO" dirty="0" err="1"/>
              <a:t>dystrophy</a:t>
            </a:r>
            <a:r>
              <a:rPr lang="nb-NO" dirty="0"/>
              <a:t> </a:t>
            </a:r>
            <a:r>
              <a:rPr lang="nb-NO" dirty="0" err="1"/>
              <a:t>detected</a:t>
            </a:r>
            <a:r>
              <a:rPr lang="nb-NO" dirty="0"/>
              <a:t> in 40 </a:t>
            </a:r>
            <a:r>
              <a:rPr lang="nb-NO" dirty="0" err="1"/>
              <a:t>years</a:t>
            </a:r>
            <a:r>
              <a:rPr lang="nb-NO" dirty="0"/>
              <a:t> old man	</a:t>
            </a:r>
            <a:r>
              <a:rPr lang="nb-NO" dirty="0">
                <a:highlight>
                  <a:srgbClr val="FFFF00"/>
                </a:highlight>
              </a:rPr>
              <a:t>0.95</a:t>
            </a:r>
            <a:r>
              <a:rPr lang="nb-NO" dirty="0"/>
              <a:t>	    </a:t>
            </a:r>
            <a:r>
              <a:rPr lang="nb-NO" dirty="0">
                <a:highlight>
                  <a:srgbClr val="FFFF00"/>
                </a:highlight>
              </a:rPr>
              <a:t>0.95</a:t>
            </a:r>
            <a:r>
              <a:rPr lang="nb-NO" dirty="0"/>
              <a:t> / 0.05	0.05</a:t>
            </a:r>
          </a:p>
          <a:p>
            <a:r>
              <a:rPr lang="nb-NO" dirty="0"/>
              <a:t>Case B: Macula </a:t>
            </a:r>
            <a:r>
              <a:rPr lang="nb-NO" dirty="0" err="1"/>
              <a:t>dystrophy</a:t>
            </a:r>
            <a:r>
              <a:rPr lang="nb-NO" dirty="0"/>
              <a:t> </a:t>
            </a:r>
            <a:r>
              <a:rPr lang="nb-NO" i="1" dirty="0"/>
              <a:t>not</a:t>
            </a:r>
            <a:r>
              <a:rPr lang="nb-NO" dirty="0"/>
              <a:t> </a:t>
            </a:r>
            <a:r>
              <a:rPr lang="nb-NO" dirty="0" err="1"/>
              <a:t>detected</a:t>
            </a:r>
            <a:r>
              <a:rPr lang="nb-NO" dirty="0"/>
              <a:t>        – » –  	0.01			</a:t>
            </a:r>
            <a:r>
              <a:rPr lang="nb-NO" dirty="0">
                <a:highlight>
                  <a:srgbClr val="FFFF00"/>
                </a:highlight>
              </a:rPr>
              <a:t>0.99</a:t>
            </a:r>
            <a:endParaRPr lang="nb-NO" i="1" dirty="0">
              <a:highlight>
                <a:srgbClr val="FFFF00"/>
              </a:highlight>
            </a:endParaRPr>
          </a:p>
          <a:p>
            <a:endParaRPr lang="nb-NO" i="1" dirty="0"/>
          </a:p>
          <a:p>
            <a:r>
              <a:rPr lang="nb-NO" b="1" dirty="0" err="1"/>
              <a:t>Conditional</a:t>
            </a:r>
            <a:r>
              <a:rPr lang="nb-NO" b="1" dirty="0"/>
              <a:t>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</a:p>
          <a:p>
            <a:r>
              <a:rPr lang="nb-NO" dirty="0"/>
              <a:t>An </a:t>
            </a:r>
            <a:r>
              <a:rPr lang="nb-NO" i="1" dirty="0"/>
              <a:t>ABCA4</a:t>
            </a:r>
            <a:r>
              <a:rPr lang="nb-NO" dirty="0"/>
              <a:t> </a:t>
            </a:r>
            <a:r>
              <a:rPr lang="nb-NO" dirty="0" err="1"/>
              <a:t>hypomorphic</a:t>
            </a:r>
            <a:r>
              <a:rPr lang="nb-NO" dirty="0"/>
              <a:t> Asn1868Ile allele </a:t>
            </a:r>
            <a:r>
              <a:rPr lang="nb-NO" dirty="0" err="1"/>
              <a:t>detected</a:t>
            </a:r>
            <a:r>
              <a:rPr lang="nb-NO" dirty="0"/>
              <a:t>	0.10	       -		0.042</a:t>
            </a:r>
          </a:p>
          <a:p>
            <a:r>
              <a:rPr lang="nb-NO" dirty="0"/>
              <a:t>An</a:t>
            </a:r>
            <a:r>
              <a:rPr lang="nb-NO" i="1" dirty="0"/>
              <a:t> ABCA4</a:t>
            </a:r>
            <a:r>
              <a:rPr lang="nb-NO" dirty="0"/>
              <a:t> </a:t>
            </a:r>
            <a:r>
              <a:rPr lang="nb-NO" dirty="0" err="1"/>
              <a:t>LoF</a:t>
            </a:r>
            <a:r>
              <a:rPr lang="nb-NO" dirty="0"/>
              <a:t> variant </a:t>
            </a:r>
            <a:r>
              <a:rPr lang="nb-NO" i="1" dirty="0"/>
              <a:t>not </a:t>
            </a:r>
            <a:r>
              <a:rPr lang="nb-NO" dirty="0" err="1"/>
              <a:t>detected</a:t>
            </a:r>
            <a:r>
              <a:rPr lang="nb-NO" dirty="0"/>
              <a:t> (</a:t>
            </a:r>
            <a:r>
              <a:rPr lang="nb-NO" dirty="0" err="1"/>
              <a:t>no</a:t>
            </a:r>
            <a:r>
              <a:rPr lang="nb-NO" dirty="0"/>
              <a:t> 2d allele)		0.25	       -		0.99</a:t>
            </a:r>
          </a:p>
          <a:p>
            <a:r>
              <a:rPr lang="nb-NO" dirty="0"/>
              <a:t>No </a:t>
            </a:r>
            <a:r>
              <a:rPr lang="nb-NO" dirty="0" err="1"/>
              <a:t>Stargardt-likned</a:t>
            </a:r>
            <a:r>
              <a:rPr lang="nb-NO" dirty="0"/>
              <a:t> </a:t>
            </a:r>
            <a:r>
              <a:rPr lang="nb-NO" i="1" dirty="0"/>
              <a:t>ABCA4</a:t>
            </a:r>
            <a:r>
              <a:rPr lang="nb-NO" dirty="0"/>
              <a:t> variants </a:t>
            </a:r>
            <a:r>
              <a:rPr lang="nb-NO" dirty="0" err="1"/>
              <a:t>found</a:t>
            </a:r>
            <a:r>
              <a:rPr lang="nb-NO" dirty="0"/>
              <a:t>			    0.06 / 0.95		</a:t>
            </a:r>
          </a:p>
          <a:p>
            <a:endParaRPr lang="nb-NO" dirty="0"/>
          </a:p>
          <a:p>
            <a:r>
              <a:rPr lang="nb-NO" b="1" dirty="0"/>
              <a:t>Joint </a:t>
            </a:r>
            <a:r>
              <a:rPr lang="nb-NO" b="1" dirty="0" err="1"/>
              <a:t>probability</a:t>
            </a:r>
            <a:r>
              <a:rPr lang="nb-NO" b="1" dirty="0"/>
              <a:t>:</a:t>
            </a:r>
            <a:r>
              <a:rPr lang="nb-NO" dirty="0"/>
              <a:t>				case A	0.02375	   0.057/ 0.0475	0.00208</a:t>
            </a:r>
          </a:p>
          <a:p>
            <a:r>
              <a:rPr lang="nb-NO" dirty="0"/>
              <a:t>					case B	0.00025	    		0.04116	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EAA97453-42D2-DD54-B230-BA89D91ADFE7}"/>
              </a:ext>
            </a:extLst>
          </p:cNvPr>
          <p:cNvSpPr txBox="1"/>
          <p:nvPr/>
        </p:nvSpPr>
        <p:spPr>
          <a:xfrm>
            <a:off x="838200" y="5211544"/>
            <a:ext cx="11153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b="1" dirty="0" err="1"/>
              <a:t>Posterior</a:t>
            </a:r>
            <a:r>
              <a:rPr lang="nb-NO" b="1" dirty="0"/>
              <a:t> </a:t>
            </a:r>
            <a:r>
              <a:rPr lang="nb-NO" b="1" dirty="0" err="1"/>
              <a:t>probability</a:t>
            </a:r>
            <a:r>
              <a:rPr lang="nb-NO" b="1" dirty="0"/>
              <a:t>: </a:t>
            </a:r>
          </a:p>
          <a:p>
            <a:r>
              <a:rPr lang="nb-NO" dirty="0"/>
              <a:t>Case A: 0.02375 / (0.02375 + 0.00208)			</a:t>
            </a:r>
            <a:r>
              <a:rPr lang="nb-NO" dirty="0">
                <a:highlight>
                  <a:srgbClr val="FFFF00"/>
                </a:highlight>
              </a:rPr>
              <a:t>0.919</a:t>
            </a:r>
            <a:r>
              <a:rPr lang="nb-NO" dirty="0"/>
              <a:t>	   </a:t>
            </a:r>
            <a:r>
              <a:rPr lang="nb-NO" dirty="0">
                <a:highlight>
                  <a:srgbClr val="FFFF00"/>
                </a:highlight>
              </a:rPr>
              <a:t>0.545</a:t>
            </a:r>
            <a:r>
              <a:rPr lang="nb-NO" dirty="0"/>
              <a:t>		0.081</a:t>
            </a:r>
            <a:endParaRPr lang="nb-NO" b="1" dirty="0"/>
          </a:p>
          <a:p>
            <a:r>
              <a:rPr lang="nb-NO" dirty="0"/>
              <a:t>Case B: 0.00025 / (0.00025 + 0.04116)			0.006			</a:t>
            </a:r>
            <a:r>
              <a:rPr lang="nb-NO" dirty="0">
                <a:highlight>
                  <a:srgbClr val="FFFF00"/>
                </a:highlight>
              </a:rPr>
              <a:t>0.994</a:t>
            </a:r>
            <a:r>
              <a:rPr lang="nb-NO" dirty="0"/>
              <a:t>	</a:t>
            </a:r>
            <a:endParaRPr lang="nb-NO" b="1" dirty="0"/>
          </a:p>
          <a:p>
            <a:endParaRPr lang="nb-NO" dirty="0"/>
          </a:p>
          <a:p>
            <a:r>
              <a:rPr lang="nb-NO" sz="2400" b="1" dirty="0"/>
              <a:t>A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fit</a:t>
            </a:r>
            <a:r>
              <a:rPr lang="nb-NO" sz="2400" b="1" dirty="0"/>
              <a:t> makes Asn1868Ile </a:t>
            </a:r>
            <a:r>
              <a:rPr lang="nb-NO" sz="2400" b="1" dirty="0" err="1"/>
              <a:t>heterozygosity</a:t>
            </a:r>
            <a:r>
              <a:rPr lang="nb-NO" sz="2400" b="1" dirty="0"/>
              <a:t> a relevant </a:t>
            </a:r>
            <a:r>
              <a:rPr lang="nb-NO" sz="2400" b="1" dirty="0" err="1"/>
              <a:t>finding</a:t>
            </a:r>
            <a:r>
              <a:rPr lang="nb-NO" sz="2400" b="1" dirty="0"/>
              <a:t> in case A </a:t>
            </a:r>
            <a:r>
              <a:rPr lang="nb-NO" sz="2400" b="1" dirty="0" err="1"/>
              <a:t>but</a:t>
            </a:r>
            <a:r>
              <a:rPr lang="nb-NO" sz="2400" b="1" dirty="0"/>
              <a:t> not B</a:t>
            </a:r>
          </a:p>
        </p:txBody>
      </p:sp>
      <p:cxnSp>
        <p:nvCxnSpPr>
          <p:cNvPr id="6" name="Rett linje 5">
            <a:extLst>
              <a:ext uri="{FF2B5EF4-FFF2-40B4-BE49-F238E27FC236}">
                <a16:creationId xmlns:a16="http://schemas.microsoft.com/office/drawing/2014/main" id="{048C4B0D-2072-1767-22C3-8C622EE0F02E}"/>
              </a:ext>
            </a:extLst>
          </p:cNvPr>
          <p:cNvCxnSpPr/>
          <p:nvPr/>
        </p:nvCxnSpPr>
        <p:spPr>
          <a:xfrm>
            <a:off x="937549" y="2060294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tt linje 6">
            <a:extLst>
              <a:ext uri="{FF2B5EF4-FFF2-40B4-BE49-F238E27FC236}">
                <a16:creationId xmlns:a16="http://schemas.microsoft.com/office/drawing/2014/main" id="{C64B6C79-B8F3-C5D4-E233-B136BCC319FD}"/>
              </a:ext>
            </a:extLst>
          </p:cNvPr>
          <p:cNvCxnSpPr/>
          <p:nvPr/>
        </p:nvCxnSpPr>
        <p:spPr>
          <a:xfrm>
            <a:off x="937548" y="3161818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tt linje 7">
            <a:extLst>
              <a:ext uri="{FF2B5EF4-FFF2-40B4-BE49-F238E27FC236}">
                <a16:creationId xmlns:a16="http://schemas.microsoft.com/office/drawing/2014/main" id="{56FF05FD-4133-F165-BAB6-430A2C5B4AB1}"/>
              </a:ext>
            </a:extLst>
          </p:cNvPr>
          <p:cNvCxnSpPr/>
          <p:nvPr/>
        </p:nvCxnSpPr>
        <p:spPr>
          <a:xfrm>
            <a:off x="937548" y="4512723"/>
            <a:ext cx="922502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F6FEF0EA-E5C2-7E35-3C8E-142099889356}"/>
              </a:ext>
            </a:extLst>
          </p:cNvPr>
          <p:cNvSpPr txBox="1"/>
          <p:nvPr/>
        </p:nvSpPr>
        <p:spPr>
          <a:xfrm>
            <a:off x="10453551" y="1636163"/>
            <a:ext cx="1340432" cy="440120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b-NO" sz="2000" dirty="0"/>
              <a:t>To report</a:t>
            </a:r>
            <a:br>
              <a:rPr lang="nb-NO" sz="2000" dirty="0"/>
            </a:br>
            <a:r>
              <a:rPr lang="nb-NO" sz="2000" dirty="0"/>
              <a:t>Asp1868Ile</a:t>
            </a:r>
          </a:p>
          <a:p>
            <a:r>
              <a:rPr lang="nb-NO" sz="2000" dirty="0" err="1"/>
              <a:t>does</a:t>
            </a:r>
            <a:r>
              <a:rPr lang="nb-NO" sz="2000" dirty="0"/>
              <a:t> not </a:t>
            </a:r>
          </a:p>
          <a:p>
            <a:r>
              <a:rPr lang="nb-NO" sz="2000" dirty="0" err="1"/>
              <a:t>diminish</a:t>
            </a:r>
            <a:br>
              <a:rPr lang="nb-NO" sz="2000" dirty="0"/>
            </a:br>
            <a:r>
              <a:rPr lang="nb-NO" sz="2000" dirty="0" err="1"/>
              <a:t>the</a:t>
            </a:r>
            <a:r>
              <a:rPr lang="nb-NO" sz="2000" dirty="0"/>
              <a:t> </a:t>
            </a:r>
            <a:r>
              <a:rPr lang="nb-NO" sz="2000" dirty="0" err="1"/>
              <a:t>clinical</a:t>
            </a:r>
            <a:endParaRPr lang="nb-NO" sz="2000" dirty="0"/>
          </a:p>
          <a:p>
            <a:r>
              <a:rPr lang="nb-NO" sz="2000" dirty="0" err="1"/>
              <a:t>Stargardt</a:t>
            </a:r>
            <a:endParaRPr lang="nb-NO" sz="2000" dirty="0"/>
          </a:p>
          <a:p>
            <a:r>
              <a:rPr lang="nb-NO" sz="2000" dirty="0" err="1"/>
              <a:t>likelihood</a:t>
            </a:r>
            <a:r>
              <a:rPr lang="nb-NO" sz="2000" dirty="0"/>
              <a:t>.</a:t>
            </a:r>
          </a:p>
          <a:p>
            <a:endParaRPr lang="nb-NO" sz="2000" dirty="0"/>
          </a:p>
          <a:p>
            <a:r>
              <a:rPr lang="nb-NO" sz="2000" b="1" dirty="0"/>
              <a:t>Not</a:t>
            </a:r>
            <a:r>
              <a:rPr lang="nb-NO" sz="2000" dirty="0"/>
              <a:t> to </a:t>
            </a:r>
            <a:br>
              <a:rPr lang="nb-NO" sz="2000" dirty="0"/>
            </a:br>
            <a:r>
              <a:rPr lang="nb-NO" sz="2000" dirty="0"/>
              <a:t>report </a:t>
            </a:r>
            <a:br>
              <a:rPr lang="nb-NO" sz="2000" dirty="0"/>
            </a:br>
            <a:r>
              <a:rPr lang="nb-NO" sz="2000" dirty="0"/>
              <a:t>«</a:t>
            </a:r>
            <a:r>
              <a:rPr lang="nb-NO" sz="2000" dirty="0" err="1"/>
              <a:t>reduces</a:t>
            </a:r>
            <a:r>
              <a:rPr lang="nb-NO" sz="2000" dirty="0"/>
              <a:t>» </a:t>
            </a:r>
            <a:br>
              <a:rPr lang="nb-NO" sz="2000" dirty="0"/>
            </a:br>
            <a:r>
              <a:rPr lang="nb-NO" sz="2000" dirty="0" err="1"/>
              <a:t>that</a:t>
            </a:r>
            <a:r>
              <a:rPr lang="nb-NO" sz="2000" dirty="0"/>
              <a:t> </a:t>
            </a:r>
            <a:br>
              <a:rPr lang="nb-NO" sz="2000" dirty="0"/>
            </a:br>
            <a:r>
              <a:rPr lang="nb-NO" sz="2000" dirty="0" err="1"/>
              <a:t>likelihood</a:t>
            </a:r>
            <a:br>
              <a:rPr lang="nb-NO" sz="2000" dirty="0"/>
            </a:br>
            <a:r>
              <a:rPr lang="nb-NO" sz="2000" dirty="0"/>
              <a:t>1.7 times.</a:t>
            </a:r>
          </a:p>
        </p:txBody>
      </p:sp>
    </p:spTree>
    <p:extLst>
      <p:ext uri="{BB962C8B-B14F-4D97-AF65-F5344CB8AC3E}">
        <p14:creationId xmlns:p14="http://schemas.microsoft.com/office/powerpoint/2010/main" val="2707613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6: </a:t>
            </a:r>
            <a:r>
              <a:rPr lang="nb-NO" sz="4000" b="1" dirty="0" err="1"/>
              <a:t>Extensive</a:t>
            </a:r>
            <a:r>
              <a:rPr lang="nb-NO" sz="4000" b="1" dirty="0"/>
              <a:t> ROH (10% </a:t>
            </a:r>
            <a:r>
              <a:rPr lang="nb-NO" sz="4000" b="1" dirty="0" err="1"/>
              <a:t>of</a:t>
            </a:r>
            <a:r>
              <a:rPr lang="nb-NO" sz="4000" b="1" dirty="0"/>
              <a:t> </a:t>
            </a:r>
            <a:r>
              <a:rPr lang="nb-NO" sz="4000" b="1" dirty="0" err="1"/>
              <a:t>genome</a:t>
            </a:r>
            <a:r>
              <a:rPr lang="nb-NO" sz="4000" b="1" dirty="0"/>
              <a:t> IBD)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695701"/>
            <a:ext cx="1094884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CVS SNP array test revealed homozygosity for ˜10% of the genome, reflected by many long runs-of-homozygosity (ROH), common finding if parents are 1</a:t>
            </a:r>
            <a:r>
              <a:rPr lang="en-US" sz="2400" kern="1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cousins</a:t>
            </a: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	Fetus with occipital encephalocele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Meckel-Gruber syndrome 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 recessive ciliopathy)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691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7: </a:t>
            </a:r>
            <a:r>
              <a:rPr lang="nb-NO" sz="4000" b="1" dirty="0" err="1"/>
              <a:t>Extensive</a:t>
            </a:r>
            <a:r>
              <a:rPr lang="nb-NO" sz="4000" b="1" dirty="0"/>
              <a:t> ROH (10% </a:t>
            </a:r>
            <a:r>
              <a:rPr lang="nb-NO" sz="4000" b="1" dirty="0" err="1"/>
              <a:t>of</a:t>
            </a:r>
            <a:r>
              <a:rPr lang="nb-NO" sz="4000" b="1" dirty="0"/>
              <a:t> </a:t>
            </a:r>
            <a:r>
              <a:rPr lang="nb-NO" sz="4000" b="1" dirty="0" err="1"/>
              <a:t>genome</a:t>
            </a:r>
            <a:r>
              <a:rPr lang="nb-NO" sz="4000" b="1" dirty="0"/>
              <a:t> IBD)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520913" y="1759201"/>
            <a:ext cx="109488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CVS SNP array test revealed homozygosity for ˜10% of the genome, reflected by many long runs-of-homozygosity (ROH), common finding if parents are 1</a:t>
            </a:r>
            <a:r>
              <a:rPr lang="en-US" sz="2400" kern="100" baseline="30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cousins</a:t>
            </a: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Normal fetus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168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2" y="205590"/>
            <a:ext cx="11157943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8: </a:t>
            </a:r>
            <a:r>
              <a:rPr lang="nb-NO" sz="4000" b="1" dirty="0" err="1"/>
              <a:t>Heterozygosity</a:t>
            </a:r>
            <a:r>
              <a:rPr lang="nb-NO" sz="4000" b="1" dirty="0"/>
              <a:t> for </a:t>
            </a:r>
            <a:r>
              <a:rPr lang="nb-NO" sz="4000" b="1" dirty="0" err="1"/>
              <a:t>the</a:t>
            </a:r>
            <a:r>
              <a:rPr lang="nb-NO" sz="4000" b="1" dirty="0"/>
              <a:t> </a:t>
            </a:r>
            <a:r>
              <a:rPr lang="nb-NO" sz="4000" b="1" i="1" dirty="0"/>
              <a:t>F5</a:t>
            </a:r>
            <a:r>
              <a:rPr lang="nb-NO" sz="4000" b="1" dirty="0"/>
              <a:t> Leiden «</a:t>
            </a:r>
            <a:r>
              <a:rPr lang="nb-NO" sz="4000" b="1" dirty="0" err="1"/>
              <a:t>mutation</a:t>
            </a:r>
            <a:r>
              <a:rPr lang="nb-NO" sz="4000" b="1" dirty="0"/>
              <a:t>»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(NM_000130.4):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c.1691G&gt;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A,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Arg506Gln 				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5% (Europeans)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assay: </a:t>
            </a:r>
            <a:r>
              <a:rPr lang="en-US" sz="24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due to resistance to activated protein C (APC)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DVT associated, increases thrombosis risk 3 times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Female 40 years old, non-smoker but contraceptive pill user, diagnosed with unexpected DVT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ACMG: </a:t>
            </a:r>
            <a:r>
              <a:rPr lang="en-US" sz="2400" dirty="0"/>
              <a:t>PS3 PS4 PP1 BA1 = a VUS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526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2" y="205590"/>
            <a:ext cx="11157943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9: </a:t>
            </a:r>
            <a:r>
              <a:rPr lang="nb-NO" sz="4000" b="1" dirty="0" err="1"/>
              <a:t>Heterozygosity</a:t>
            </a:r>
            <a:r>
              <a:rPr lang="nb-NO" sz="4000" b="1" dirty="0"/>
              <a:t> for </a:t>
            </a:r>
            <a:r>
              <a:rPr lang="nb-NO" sz="4000" b="1" dirty="0" err="1"/>
              <a:t>the</a:t>
            </a:r>
            <a:r>
              <a:rPr lang="nb-NO" sz="4000" b="1" dirty="0"/>
              <a:t> </a:t>
            </a:r>
            <a:r>
              <a:rPr lang="nb-NO" sz="4000" b="1" i="1" dirty="0"/>
              <a:t>F5</a:t>
            </a:r>
            <a:r>
              <a:rPr lang="nb-NO" sz="4000" b="1" dirty="0"/>
              <a:t> Leiden «</a:t>
            </a:r>
            <a:r>
              <a:rPr lang="nb-NO" sz="4000" b="1" dirty="0" err="1"/>
              <a:t>mutation</a:t>
            </a:r>
            <a:r>
              <a:rPr lang="nb-NO" sz="4000" b="1" dirty="0"/>
              <a:t>»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621578" y="1441701"/>
            <a:ext cx="1094884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(NM_000130.4):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c.1691G&gt;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A,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Arg506Gln 				</a:t>
            </a:r>
            <a:r>
              <a:rPr lang="en-US" sz="2400" b="1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 err="1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gnomAD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MAF 5% (Europeans)</a:t>
            </a:r>
            <a:b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Functional assay: </a:t>
            </a:r>
            <a:r>
              <a:rPr lang="en-US" sz="2400" kern="100" dirty="0" err="1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LoF</a:t>
            </a:r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allele due to resistance to activated protein C (APC)</a:t>
            </a:r>
            <a:endParaRPr lang="nb-NO" sz="4400" kern="1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solidFill>
                  <a:schemeClr val="bg1">
                    <a:lumMod val="8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DVT associated, increases thrombosis risk 3 times</a:t>
            </a:r>
            <a:endParaRPr lang="nb-NO" sz="4400" kern="100" dirty="0">
              <a:solidFill>
                <a:schemeClr val="bg1">
                  <a:lumMod val="8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Female 40 years old with polyneuropathy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F5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variant was “flagged” by the variant filtering system after exome sequencing as a known pathogenic</a:t>
            </a:r>
          </a:p>
          <a:p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208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0F20E41-A476-FF60-846E-D2F16EC4A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Take</a:t>
            </a:r>
            <a:r>
              <a:rPr lang="nb-NO" dirty="0"/>
              <a:t> </a:t>
            </a:r>
            <a:r>
              <a:rPr lang="nb-NO" dirty="0" err="1"/>
              <a:t>home</a:t>
            </a:r>
            <a:r>
              <a:rPr lang="nb-NO" dirty="0"/>
              <a:t> </a:t>
            </a:r>
            <a:r>
              <a:rPr lang="nb-NO" dirty="0" err="1"/>
              <a:t>message</a:t>
            </a:r>
            <a:endParaRPr lang="nb-NO" dirty="0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AEDB23FB-B16F-13F3-7911-B4B58BC3ECA1}"/>
              </a:ext>
            </a:extLst>
          </p:cNvPr>
          <p:cNvSpPr txBox="1"/>
          <p:nvPr/>
        </p:nvSpPr>
        <p:spPr>
          <a:xfrm>
            <a:off x="1668334" y="2736502"/>
            <a:ext cx="839723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/>
              <a:t>Clinical</a:t>
            </a:r>
            <a:r>
              <a:rPr lang="nb-NO" sz="2800" dirty="0"/>
              <a:t> </a:t>
            </a:r>
            <a:r>
              <a:rPr lang="nb-NO" sz="2800" dirty="0" err="1"/>
              <a:t>information</a:t>
            </a:r>
            <a:r>
              <a:rPr lang="nb-NO" sz="2800" dirty="0"/>
              <a:t> is </a:t>
            </a:r>
            <a:r>
              <a:rPr lang="nb-NO" sz="2800" dirty="0" err="1"/>
              <a:t>important</a:t>
            </a:r>
            <a:r>
              <a:rPr lang="nb-NO" sz="2800" dirty="0"/>
              <a:t> for variant </a:t>
            </a:r>
            <a:r>
              <a:rPr lang="nb-NO" sz="2800" dirty="0" err="1"/>
              <a:t>classification</a:t>
            </a:r>
            <a:br>
              <a:rPr lang="nb-NO" sz="2800" dirty="0"/>
            </a:br>
            <a:r>
              <a:rPr lang="nb-NO" sz="2800" dirty="0"/>
              <a:t> </a:t>
            </a:r>
            <a:br>
              <a:rPr lang="nb-NO" sz="2800" dirty="0"/>
            </a:br>
            <a:r>
              <a:rPr lang="nb-NO" sz="2800" dirty="0"/>
              <a:t>- </a:t>
            </a:r>
            <a:r>
              <a:rPr lang="nb-NO" sz="2800" b="1" dirty="0"/>
              <a:t>and </a:t>
            </a:r>
            <a:r>
              <a:rPr lang="nb-NO" sz="2800" b="1" dirty="0" err="1"/>
              <a:t>even</a:t>
            </a:r>
            <a:r>
              <a:rPr lang="nb-NO" sz="2800" b="1" dirty="0"/>
              <a:t> more for variant </a:t>
            </a:r>
            <a:r>
              <a:rPr lang="nb-NO" sz="2800" b="1" dirty="0" err="1"/>
              <a:t>reporting</a:t>
            </a:r>
            <a:r>
              <a:rPr lang="nb-NO" sz="2800" b="1" dirty="0"/>
              <a:t> </a:t>
            </a:r>
            <a:r>
              <a:rPr lang="nb-NO" sz="2800" dirty="0"/>
              <a:t>- or not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15603CFE-5E39-C9CB-11AB-2CC7CC688DC5}"/>
              </a:ext>
            </a:extLst>
          </p:cNvPr>
          <p:cNvSpPr txBox="1"/>
          <p:nvPr/>
        </p:nvSpPr>
        <p:spPr>
          <a:xfrm>
            <a:off x="838200" y="5372100"/>
            <a:ext cx="105125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 err="1"/>
              <a:t>SolveRD</a:t>
            </a:r>
            <a:r>
              <a:rPr lang="nb-NO" sz="2800" dirty="0"/>
              <a:t>: </a:t>
            </a:r>
            <a:r>
              <a:rPr lang="nb-NO" sz="2800" dirty="0" err="1"/>
              <a:t>Pick</a:t>
            </a:r>
            <a:r>
              <a:rPr lang="nb-NO" sz="2800" dirty="0"/>
              <a:t>-up rate </a:t>
            </a:r>
            <a:r>
              <a:rPr lang="nb-NO" sz="2800" dirty="0" err="1"/>
              <a:t>increased</a:t>
            </a:r>
            <a:r>
              <a:rPr lang="nb-NO" sz="2800" dirty="0"/>
              <a:t> from 50 – 70% by 2-level </a:t>
            </a:r>
            <a:r>
              <a:rPr lang="nb-NO" sz="2800" dirty="0" err="1"/>
              <a:t>expert</a:t>
            </a:r>
            <a:r>
              <a:rPr lang="nb-NO" sz="2800" dirty="0"/>
              <a:t> </a:t>
            </a:r>
            <a:r>
              <a:rPr lang="nb-NO" sz="2800" dirty="0" err="1"/>
              <a:t>review</a:t>
            </a:r>
            <a:br>
              <a:rPr lang="nb-NO" sz="2800" dirty="0"/>
            </a:br>
            <a:r>
              <a:rPr lang="nb-NO" sz="2800" dirty="0"/>
              <a:t>(data </a:t>
            </a:r>
            <a:r>
              <a:rPr lang="nb-NO" sz="2800" dirty="0" err="1"/>
              <a:t>analysis</a:t>
            </a:r>
            <a:r>
              <a:rPr lang="nb-NO" sz="2800" dirty="0"/>
              <a:t> </a:t>
            </a:r>
            <a:r>
              <a:rPr lang="nb-NO" sz="2800" dirty="0" err="1"/>
              <a:t>task</a:t>
            </a:r>
            <a:r>
              <a:rPr lang="nb-NO" sz="2800" dirty="0"/>
              <a:t> force + data </a:t>
            </a:r>
            <a:r>
              <a:rPr lang="nb-NO" sz="2800" dirty="0" err="1"/>
              <a:t>interpretation</a:t>
            </a:r>
            <a:r>
              <a:rPr lang="nb-NO" sz="2800" dirty="0"/>
              <a:t> </a:t>
            </a:r>
            <a:r>
              <a:rPr lang="nb-NO" sz="2800" dirty="0" err="1"/>
              <a:t>task</a:t>
            </a:r>
            <a:r>
              <a:rPr lang="nb-NO" sz="2800" dirty="0"/>
              <a:t> force)</a:t>
            </a:r>
          </a:p>
        </p:txBody>
      </p:sp>
    </p:spTree>
    <p:extLst>
      <p:ext uri="{BB962C8B-B14F-4D97-AF65-F5344CB8AC3E}">
        <p14:creationId xmlns:p14="http://schemas.microsoft.com/office/powerpoint/2010/main" val="3122627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kstSylinder 21"/>
          <p:cNvSpPr txBox="1"/>
          <p:nvPr/>
        </p:nvSpPr>
        <p:spPr>
          <a:xfrm>
            <a:off x="1734844" y="1167495"/>
            <a:ext cx="345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A: </a:t>
            </a:r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sp>
        <p:nvSpPr>
          <p:cNvPr id="23" name="TekstSylinder 22"/>
          <p:cNvSpPr txBox="1"/>
          <p:nvPr/>
        </p:nvSpPr>
        <p:spPr>
          <a:xfrm>
            <a:off x="8894754" y="3770427"/>
            <a:ext cx="3074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B: </a:t>
            </a:r>
            <a:r>
              <a:rPr lang="nb-NO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nb-NO" sz="2000" b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grpSp>
        <p:nvGrpSpPr>
          <p:cNvPr id="5" name="Gruppe 4"/>
          <p:cNvGrpSpPr/>
          <p:nvPr/>
        </p:nvGrpSpPr>
        <p:grpSpPr>
          <a:xfrm>
            <a:off x="3880337" y="1566468"/>
            <a:ext cx="5032336" cy="4600734"/>
            <a:chOff x="758957" y="861831"/>
            <a:chExt cx="5964250" cy="5452723"/>
          </a:xfrm>
        </p:grpSpPr>
        <p:sp>
          <p:nvSpPr>
            <p:cNvPr id="24" name="Rektangel 23"/>
            <p:cNvSpPr/>
            <p:nvPr/>
          </p:nvSpPr>
          <p:spPr>
            <a:xfrm>
              <a:off x="1399033" y="1515541"/>
              <a:ext cx="4663439" cy="1938236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92000">
                  <a:srgbClr val="FFFF00"/>
                </a:gs>
                <a:gs pos="22000">
                  <a:srgbClr val="FF0000"/>
                </a:gs>
                <a:gs pos="0">
                  <a:srgbClr val="FF0000"/>
                </a:gs>
                <a:gs pos="100000">
                  <a:srgbClr val="FFFF00"/>
                </a:gs>
              </a:gsLst>
              <a:lin ang="6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Pil opp 3"/>
            <p:cNvSpPr/>
            <p:nvPr/>
          </p:nvSpPr>
          <p:spPr>
            <a:xfrm>
              <a:off x="758957" y="861831"/>
              <a:ext cx="1286424" cy="5452723"/>
            </a:xfrm>
            <a:prstGeom prst="upArrow">
              <a:avLst/>
            </a:prstGeom>
            <a:gradFill flip="none" rotWithShape="1">
              <a:gsLst>
                <a:gs pos="9000">
                  <a:srgbClr val="00B050"/>
                </a:gs>
                <a:gs pos="45000">
                  <a:srgbClr val="FFFF00"/>
                </a:gs>
                <a:gs pos="55000">
                  <a:srgbClr val="FFFF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kstSylinder 8"/>
            <p:cNvSpPr txBox="1"/>
            <p:nvPr/>
          </p:nvSpPr>
          <p:spPr>
            <a:xfrm>
              <a:off x="1211729" y="4530223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" name="TekstSylinder 9"/>
            <p:cNvSpPr txBox="1"/>
            <p:nvPr/>
          </p:nvSpPr>
          <p:spPr>
            <a:xfrm>
              <a:off x="1222805" y="3396102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1" name="TekstSylinder 10"/>
            <p:cNvSpPr txBox="1"/>
            <p:nvPr/>
          </p:nvSpPr>
          <p:spPr>
            <a:xfrm>
              <a:off x="1211241" y="2241325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" name="TekstSylinder 11"/>
            <p:cNvSpPr txBox="1"/>
            <p:nvPr/>
          </p:nvSpPr>
          <p:spPr>
            <a:xfrm>
              <a:off x="1222805" y="1126462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grpSp>
          <p:nvGrpSpPr>
            <p:cNvPr id="21" name="Gruppe 20"/>
            <p:cNvGrpSpPr/>
            <p:nvPr/>
          </p:nvGrpSpPr>
          <p:grpSpPr>
            <a:xfrm>
              <a:off x="1717950" y="3091714"/>
              <a:ext cx="5005257" cy="1286424"/>
              <a:chOff x="4482951" y="4326341"/>
              <a:chExt cx="4118423" cy="1286424"/>
            </a:xfrm>
          </p:grpSpPr>
          <p:sp>
            <p:nvSpPr>
              <p:cNvPr id="6" name="Pil opp 5"/>
              <p:cNvSpPr/>
              <p:nvPr/>
            </p:nvSpPr>
            <p:spPr>
              <a:xfrm rot="5400000">
                <a:off x="5898951" y="2910341"/>
                <a:ext cx="1286424" cy="4118423"/>
              </a:xfrm>
              <a:prstGeom prst="upArrow">
                <a:avLst/>
              </a:prstGeom>
              <a:gradFill flip="none" rotWithShape="1">
                <a:gsLst>
                  <a:gs pos="12000">
                    <a:srgbClr val="FFFF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kstSylinder 7"/>
              <p:cNvSpPr txBox="1"/>
              <p:nvPr/>
            </p:nvSpPr>
            <p:spPr>
              <a:xfrm>
                <a:off x="4719827" y="4615608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14" name="TekstSylinder 13"/>
              <p:cNvSpPr txBox="1"/>
              <p:nvPr/>
            </p:nvSpPr>
            <p:spPr>
              <a:xfrm>
                <a:off x="5542122" y="4603162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nb-NO" sz="3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kstSylinder 14"/>
              <p:cNvSpPr txBox="1"/>
              <p:nvPr/>
            </p:nvSpPr>
            <p:spPr>
              <a:xfrm>
                <a:off x="6314167" y="4615608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16" name="TekstSylinder 15"/>
              <p:cNvSpPr txBox="1"/>
              <p:nvPr/>
            </p:nvSpPr>
            <p:spPr>
              <a:xfrm>
                <a:off x="7063010" y="4609641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17" name="TekstSylinder 16"/>
              <p:cNvSpPr txBox="1"/>
              <p:nvPr/>
            </p:nvSpPr>
            <p:spPr>
              <a:xfrm>
                <a:off x="7814341" y="4609641"/>
                <a:ext cx="430203" cy="7660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</a:p>
            </p:txBody>
          </p:sp>
        </p:grpSp>
        <p:sp>
          <p:nvSpPr>
            <p:cNvPr id="18" name="TekstSylinder 17"/>
            <p:cNvSpPr txBox="1"/>
            <p:nvPr/>
          </p:nvSpPr>
          <p:spPr>
            <a:xfrm>
              <a:off x="1208781" y="5505395"/>
              <a:ext cx="522840" cy="766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 sz="36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8" name="Rektangel 27"/>
            <p:cNvSpPr/>
            <p:nvPr/>
          </p:nvSpPr>
          <p:spPr>
            <a:xfrm>
              <a:off x="1717950" y="4076420"/>
              <a:ext cx="4344522" cy="2238133"/>
            </a:xfrm>
            <a:prstGeom prst="rect">
              <a:avLst/>
            </a:prstGeom>
            <a:pattFill prst="ltDnDiag">
              <a:fgClr>
                <a:srgbClr val="00B050"/>
              </a:fgClr>
              <a:bgClr>
                <a:schemeClr val="bg1">
                  <a:lumMod val="9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Trekant 2"/>
            <p:cNvSpPr/>
            <p:nvPr/>
          </p:nvSpPr>
          <p:spPr>
            <a:xfrm rot="5400000">
              <a:off x="1444531" y="3656528"/>
              <a:ext cx="695439" cy="144350"/>
            </a:xfrm>
            <a:prstGeom prst="triangle">
              <a:avLst>
                <a:gd name="adj" fmla="val 53670"/>
              </a:avLst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9" name="Rett linje 18"/>
          <p:cNvCxnSpPr>
            <a:cxnSpLocks/>
          </p:cNvCxnSpPr>
          <p:nvPr/>
        </p:nvCxnSpPr>
        <p:spPr>
          <a:xfrm flipV="1">
            <a:off x="2825253" y="4241154"/>
            <a:ext cx="5529927" cy="10020"/>
          </a:xfrm>
          <a:prstGeom prst="line">
            <a:avLst/>
          </a:prstGeom>
          <a:ln w="22225">
            <a:solidFill>
              <a:schemeClr val="bg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Sylinder 19"/>
          <p:cNvSpPr txBox="1"/>
          <p:nvPr/>
        </p:nvSpPr>
        <p:spPr>
          <a:xfrm>
            <a:off x="5088219" y="5807639"/>
            <a:ext cx="24801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Area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nb-NO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grading</a:t>
            </a:r>
          </a:p>
        </p:txBody>
      </p:sp>
      <p:sp>
        <p:nvSpPr>
          <p:cNvPr id="31" name="TekstSylinder 30"/>
          <p:cNvSpPr txBox="1"/>
          <p:nvPr/>
        </p:nvSpPr>
        <p:spPr>
          <a:xfrm>
            <a:off x="780634" y="1689593"/>
            <a:ext cx="306051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GoF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, or </a:t>
            </a:r>
            <a:b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known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hypomorphic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allele</a:t>
            </a: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Hypothetical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effect</a:t>
            </a:r>
            <a:endParaRPr lang="nb-N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Likely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normal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nb-NO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Functional</a:t>
            </a:r>
            <a:r>
              <a:rPr lang="nb-NO" sz="1600" b="1" dirty="0">
                <a:latin typeface="Arial" panose="020B0604020202020204" pitchFamily="34" charset="0"/>
                <a:cs typeface="Arial" panose="020B0604020202020204" pitchFamily="34" charset="0"/>
              </a:rPr>
              <a:t> VUS</a:t>
            </a:r>
          </a:p>
        </p:txBody>
      </p:sp>
      <p:sp>
        <p:nvSpPr>
          <p:cNvPr id="32" name="TekstSylinder 31"/>
          <p:cNvSpPr txBox="1"/>
          <p:nvPr/>
        </p:nvSpPr>
        <p:spPr>
          <a:xfrm rot="2544599">
            <a:off x="4812593" y="4744475"/>
            <a:ext cx="185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Right type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 gene</a:t>
            </a:r>
          </a:p>
        </p:txBody>
      </p:sp>
      <p:sp>
        <p:nvSpPr>
          <p:cNvPr id="33" name="TekstSylinder 32"/>
          <p:cNvSpPr txBox="1"/>
          <p:nvPr/>
        </p:nvSpPr>
        <p:spPr>
          <a:xfrm rot="2544599">
            <a:off x="5704776" y="4493127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>
                <a:latin typeface="Arial" panose="020B0604020202020204" pitchFamily="34" charset="0"/>
                <a:cs typeface="Arial" panose="020B0604020202020204" pitchFamily="34" charset="0"/>
              </a:rPr>
              <a:t>Risk </a:t>
            </a:r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kstSylinder 33"/>
          <p:cNvSpPr txBox="1"/>
          <p:nvPr/>
        </p:nvSpPr>
        <p:spPr>
          <a:xfrm rot="2544599">
            <a:off x="6465017" y="4508856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kstSylinder 34"/>
          <p:cNvSpPr txBox="1"/>
          <p:nvPr/>
        </p:nvSpPr>
        <p:spPr>
          <a:xfrm rot="2544599">
            <a:off x="7235445" y="4515541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kstSylinder 35"/>
          <p:cNvSpPr txBox="1"/>
          <p:nvPr/>
        </p:nvSpPr>
        <p:spPr>
          <a:xfrm rot="2544599">
            <a:off x="7915987" y="4517023"/>
            <a:ext cx="1208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dirty="0" err="1">
                <a:latin typeface="Arial" panose="020B0604020202020204" pitchFamily="34" charset="0"/>
                <a:cs typeface="Arial" panose="020B0604020202020204" pitchFamily="34" charset="0"/>
              </a:rPr>
              <a:t>Pathogenic</a:t>
            </a:r>
            <a:endParaRPr lang="nb-NO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kstSylinder 40">
            <a:extLst>
              <a:ext uri="{FF2B5EF4-FFF2-40B4-BE49-F238E27FC236}">
                <a16:creationId xmlns:a16="http://schemas.microsoft.com/office/drawing/2014/main" id="{6A519C3F-142E-C245-8A6A-230D13D289C0}"/>
              </a:ext>
            </a:extLst>
          </p:cNvPr>
          <p:cNvSpPr txBox="1"/>
          <p:nvPr/>
        </p:nvSpPr>
        <p:spPr>
          <a:xfrm>
            <a:off x="4237403" y="6201142"/>
            <a:ext cx="441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3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" name="AutoShape 2" descr="ESHG Logo">
            <a:hlinkClick r:id="rId3"/>
            <a:extLst>
              <a:ext uri="{FF2B5EF4-FFF2-40B4-BE49-F238E27FC236}">
                <a16:creationId xmlns:a16="http://schemas.microsoft.com/office/drawing/2014/main" id="{90C30BF6-FAD8-A944-9DE1-585F2DFB27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509641" y="365670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 sz="2000"/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BB16215D-2491-5B61-812B-FC36AD975B59}"/>
              </a:ext>
            </a:extLst>
          </p:cNvPr>
          <p:cNvSpPr txBox="1"/>
          <p:nvPr/>
        </p:nvSpPr>
        <p:spPr>
          <a:xfrm>
            <a:off x="111972" y="77344"/>
            <a:ext cx="107561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b="1" dirty="0"/>
              <a:t>Our </a:t>
            </a:r>
            <a:r>
              <a:rPr lang="nb-NO" sz="2800" b="1" dirty="0" err="1"/>
              <a:t>new</a:t>
            </a:r>
            <a:r>
              <a:rPr lang="nb-NO" sz="2800" b="1" dirty="0"/>
              <a:t> system, </a:t>
            </a:r>
            <a:r>
              <a:rPr lang="nb-NO" sz="2800" b="1" dirty="0" err="1"/>
              <a:t>called</a:t>
            </a:r>
            <a:r>
              <a:rPr lang="nb-NO" sz="2800" b="1" dirty="0"/>
              <a:t> </a:t>
            </a:r>
            <a:r>
              <a:rPr lang="nb-NO" sz="2800" b="1" dirty="0" err="1"/>
              <a:t>the</a:t>
            </a:r>
            <a:r>
              <a:rPr lang="nb-NO" sz="2800" b="1" dirty="0"/>
              <a:t> ABC system, </a:t>
            </a:r>
            <a:r>
              <a:rPr lang="nb-NO" sz="2800" b="1" dirty="0" err="1"/>
              <a:t>can</a:t>
            </a:r>
            <a:r>
              <a:rPr lang="nb-NO" sz="2800" b="1" dirty="0"/>
              <a:t> </a:t>
            </a:r>
            <a:r>
              <a:rPr lang="nb-NO" sz="2800" b="1" dirty="0" err="1"/>
              <a:t>classify</a:t>
            </a:r>
            <a:r>
              <a:rPr lang="nb-NO" sz="2800" b="1" dirty="0"/>
              <a:t> </a:t>
            </a:r>
            <a:r>
              <a:rPr lang="nb-NO" sz="2800" b="1" dirty="0" err="1"/>
              <a:t>any</a:t>
            </a:r>
            <a:r>
              <a:rPr lang="nb-NO" sz="2800" b="1" dirty="0"/>
              <a:t> type </a:t>
            </a:r>
            <a:r>
              <a:rPr lang="nb-NO" sz="2800" b="1" dirty="0" err="1"/>
              <a:t>of</a:t>
            </a:r>
            <a:r>
              <a:rPr lang="nb-NO" sz="2800" b="1" dirty="0"/>
              <a:t> variant</a:t>
            </a:r>
            <a:br>
              <a:rPr lang="nb-NO" sz="2800" b="1" dirty="0"/>
            </a:br>
            <a:r>
              <a:rPr lang="nb-NO" sz="2800" dirty="0"/>
              <a:t>(SNP, CNV, SV, dominant, recessive, </a:t>
            </a:r>
            <a:r>
              <a:rPr lang="nb-NO" sz="2800" dirty="0" err="1"/>
              <a:t>epigenetic</a:t>
            </a:r>
            <a:r>
              <a:rPr lang="nb-NO" sz="2800" dirty="0"/>
              <a:t>, </a:t>
            </a:r>
            <a:r>
              <a:rPr lang="nb-NO" sz="2800" dirty="0" err="1"/>
              <a:t>regulatory</a:t>
            </a:r>
            <a:r>
              <a:rPr lang="nb-NO" sz="2800" dirty="0"/>
              <a:t>, </a:t>
            </a:r>
            <a:r>
              <a:rPr lang="nb-NO" sz="2800" dirty="0" err="1"/>
              <a:t>etc</a:t>
            </a:r>
            <a:r>
              <a:rPr lang="nb-NO" sz="2800" dirty="0"/>
              <a:t>)</a:t>
            </a:r>
            <a:endParaRPr lang="nb-NO" sz="2800" b="1" dirty="0"/>
          </a:p>
        </p:txBody>
      </p:sp>
    </p:spTree>
    <p:extLst>
      <p:ext uri="{BB962C8B-B14F-4D97-AF65-F5344CB8AC3E}">
        <p14:creationId xmlns:p14="http://schemas.microsoft.com/office/powerpoint/2010/main" val="775420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>
            <a:extLst>
              <a:ext uri="{FF2B5EF4-FFF2-40B4-BE49-F238E27FC236}">
                <a16:creationId xmlns:a16="http://schemas.microsoft.com/office/drawing/2014/main" id="{2DD7FF33-0944-9C42-AEA9-3145E1E9A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5975" y="1211949"/>
            <a:ext cx="7505700" cy="5003800"/>
          </a:xfrm>
          <a:prstGeom prst="rect">
            <a:avLst/>
          </a:prstGeom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C55060D1-9003-E944-BBC1-36A516131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707" y="1211949"/>
            <a:ext cx="7505700" cy="5003800"/>
          </a:xfrm>
          <a:prstGeom prst="rect">
            <a:avLst/>
          </a:prstGeom>
        </p:spPr>
      </p:pic>
      <p:cxnSp>
        <p:nvCxnSpPr>
          <p:cNvPr id="11" name="Rett linje 10">
            <a:extLst>
              <a:ext uri="{FF2B5EF4-FFF2-40B4-BE49-F238E27FC236}">
                <a16:creationId xmlns:a16="http://schemas.microsoft.com/office/drawing/2014/main" id="{34887656-C452-164D-8FE7-61AF81A43C74}"/>
              </a:ext>
            </a:extLst>
          </p:cNvPr>
          <p:cNvCxnSpPr>
            <a:cxnSpLocks/>
          </p:cNvCxnSpPr>
          <p:nvPr/>
        </p:nvCxnSpPr>
        <p:spPr>
          <a:xfrm>
            <a:off x="617839" y="3713849"/>
            <a:ext cx="1083687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Bue 12">
            <a:extLst>
              <a:ext uri="{FF2B5EF4-FFF2-40B4-BE49-F238E27FC236}">
                <a16:creationId xmlns:a16="http://schemas.microsoft.com/office/drawing/2014/main" id="{F6E7F3F3-F17B-6B4C-A402-34C4D32231C2}"/>
              </a:ext>
            </a:extLst>
          </p:cNvPr>
          <p:cNvSpPr/>
          <p:nvPr/>
        </p:nvSpPr>
        <p:spPr>
          <a:xfrm>
            <a:off x="938601" y="1240835"/>
            <a:ext cx="4732639" cy="4806723"/>
          </a:xfrm>
          <a:prstGeom prst="arc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" name="Bue 13">
            <a:extLst>
              <a:ext uri="{FF2B5EF4-FFF2-40B4-BE49-F238E27FC236}">
                <a16:creationId xmlns:a16="http://schemas.microsoft.com/office/drawing/2014/main" id="{C4B1B35A-5534-B24A-B52F-D9533DEB97C2}"/>
              </a:ext>
            </a:extLst>
          </p:cNvPr>
          <p:cNvSpPr/>
          <p:nvPr/>
        </p:nvSpPr>
        <p:spPr>
          <a:xfrm flipH="1">
            <a:off x="778219" y="1240836"/>
            <a:ext cx="4732639" cy="4806723"/>
          </a:xfrm>
          <a:prstGeom prst="arc">
            <a:avLst/>
          </a:prstGeom>
          <a:ln w="254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16" name="Rett linje 15">
            <a:extLst>
              <a:ext uri="{FF2B5EF4-FFF2-40B4-BE49-F238E27FC236}">
                <a16:creationId xmlns:a16="http://schemas.microsoft.com/office/drawing/2014/main" id="{C17A9578-D9EB-3444-8352-B7641650DE52}"/>
              </a:ext>
            </a:extLst>
          </p:cNvPr>
          <p:cNvCxnSpPr>
            <a:cxnSpLocks/>
          </p:cNvCxnSpPr>
          <p:nvPr/>
        </p:nvCxnSpPr>
        <p:spPr>
          <a:xfrm>
            <a:off x="3216875" y="902687"/>
            <a:ext cx="0" cy="28111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93138A5B-F4A0-914E-8BB3-E9F96BC7FD6D}"/>
              </a:ext>
            </a:extLst>
          </p:cNvPr>
          <p:cNvSpPr txBox="1"/>
          <p:nvPr/>
        </p:nvSpPr>
        <p:spPr>
          <a:xfrm>
            <a:off x="994208" y="310402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NF    1</a:t>
            </a:r>
          </a:p>
        </p:txBody>
      </p:sp>
      <p:sp>
        <p:nvSpPr>
          <p:cNvPr id="20" name="TekstSylinder 19">
            <a:extLst>
              <a:ext uri="{FF2B5EF4-FFF2-40B4-BE49-F238E27FC236}">
                <a16:creationId xmlns:a16="http://schemas.microsoft.com/office/drawing/2014/main" id="{B6B7592B-92AD-214F-B990-1214FF0DD874}"/>
              </a:ext>
            </a:extLst>
          </p:cNvPr>
          <p:cNvSpPr txBox="1"/>
          <p:nvPr/>
        </p:nvSpPr>
        <p:spPr>
          <a:xfrm>
            <a:off x="1542522" y="2111296"/>
            <a:ext cx="822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LNF</a:t>
            </a:r>
            <a:br>
              <a:rPr lang="nb-NO" sz="2400" dirty="0"/>
            </a:br>
            <a:r>
              <a:rPr lang="nb-NO" sz="2400" dirty="0"/>
              <a:t>       2</a:t>
            </a:r>
          </a:p>
        </p:txBody>
      </p: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AFC1E926-3173-724A-9ED1-3E9530CD8B8A}"/>
              </a:ext>
            </a:extLst>
          </p:cNvPr>
          <p:cNvSpPr txBox="1"/>
          <p:nvPr/>
        </p:nvSpPr>
        <p:spPr>
          <a:xfrm>
            <a:off x="2292413" y="1535209"/>
            <a:ext cx="7922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/>
              <a:t>fVUS</a:t>
            </a:r>
            <a:br>
              <a:rPr lang="nb-NO" sz="2400" dirty="0"/>
            </a:br>
            <a:r>
              <a:rPr lang="nb-NO" sz="2400" dirty="0"/>
              <a:t>     0</a:t>
            </a:r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58556F2A-EEC0-7943-AF98-6F5579E34AED}"/>
              </a:ext>
            </a:extLst>
          </p:cNvPr>
          <p:cNvSpPr txBox="1"/>
          <p:nvPr/>
        </p:nvSpPr>
        <p:spPr>
          <a:xfrm>
            <a:off x="3363982" y="1566740"/>
            <a:ext cx="668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HFE</a:t>
            </a:r>
            <a:br>
              <a:rPr lang="nb-NO" sz="2400" dirty="0"/>
            </a:br>
            <a:r>
              <a:rPr lang="nb-NO" sz="2400" dirty="0"/>
              <a:t> 3</a:t>
            </a:r>
          </a:p>
        </p:txBody>
      </p:sp>
      <p:sp>
        <p:nvSpPr>
          <p:cNvPr id="23" name="TekstSylinder 22">
            <a:extLst>
              <a:ext uri="{FF2B5EF4-FFF2-40B4-BE49-F238E27FC236}">
                <a16:creationId xmlns:a16="http://schemas.microsoft.com/office/drawing/2014/main" id="{EFCBB097-39F5-CD48-A534-3F74FF122F6F}"/>
              </a:ext>
            </a:extLst>
          </p:cNvPr>
          <p:cNvSpPr txBox="1"/>
          <p:nvPr/>
        </p:nvSpPr>
        <p:spPr>
          <a:xfrm>
            <a:off x="4074179" y="2076511"/>
            <a:ext cx="900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    LFE</a:t>
            </a:r>
          </a:p>
          <a:p>
            <a:r>
              <a:rPr lang="nb-NO" sz="2400" dirty="0"/>
              <a:t>4</a:t>
            </a:r>
          </a:p>
        </p:txBody>
      </p:sp>
      <p:sp>
        <p:nvSpPr>
          <p:cNvPr id="24" name="TekstSylinder 23">
            <a:extLst>
              <a:ext uri="{FF2B5EF4-FFF2-40B4-BE49-F238E27FC236}">
                <a16:creationId xmlns:a16="http://schemas.microsoft.com/office/drawing/2014/main" id="{F48E7F10-5014-3947-9CAB-7249E8E7CBF5}"/>
              </a:ext>
            </a:extLst>
          </p:cNvPr>
          <p:cNvSpPr txBox="1"/>
          <p:nvPr/>
        </p:nvSpPr>
        <p:spPr>
          <a:xfrm>
            <a:off x="4488770" y="3097554"/>
            <a:ext cx="110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5     FE</a:t>
            </a:r>
          </a:p>
        </p:txBody>
      </p:sp>
      <p:sp>
        <p:nvSpPr>
          <p:cNvPr id="25" name="TekstSylinder 24">
            <a:extLst>
              <a:ext uri="{FF2B5EF4-FFF2-40B4-BE49-F238E27FC236}">
                <a16:creationId xmlns:a16="http://schemas.microsoft.com/office/drawing/2014/main" id="{92D180CB-DA1F-C44F-872A-A3EB4129201B}"/>
              </a:ext>
            </a:extLst>
          </p:cNvPr>
          <p:cNvSpPr txBox="1"/>
          <p:nvPr/>
        </p:nvSpPr>
        <p:spPr>
          <a:xfrm>
            <a:off x="6610718" y="3182532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 err="1"/>
              <a:t>cVUS</a:t>
            </a:r>
            <a:r>
              <a:rPr lang="nb-NO" sz="2400" dirty="0"/>
              <a:t> - 0</a:t>
            </a:r>
          </a:p>
        </p:txBody>
      </p: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00DB6A6A-8DF5-274A-A586-643289C3DDC8}"/>
              </a:ext>
            </a:extLst>
          </p:cNvPr>
          <p:cNvSpPr txBox="1"/>
          <p:nvPr/>
        </p:nvSpPr>
        <p:spPr>
          <a:xfrm>
            <a:off x="7127197" y="2181613"/>
            <a:ext cx="9827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Match</a:t>
            </a:r>
            <a:br>
              <a:rPr lang="nb-NO" sz="2400" dirty="0"/>
            </a:br>
            <a:r>
              <a:rPr lang="nb-NO" sz="2400" dirty="0"/>
              <a:t>         1</a:t>
            </a:r>
          </a:p>
        </p:txBody>
      </p:sp>
      <p:sp>
        <p:nvSpPr>
          <p:cNvPr id="28" name="TekstSylinder 27">
            <a:extLst>
              <a:ext uri="{FF2B5EF4-FFF2-40B4-BE49-F238E27FC236}">
                <a16:creationId xmlns:a16="http://schemas.microsoft.com/office/drawing/2014/main" id="{E3C6D2B5-CF1F-7D47-BCB9-3678301F2DD1}"/>
              </a:ext>
            </a:extLst>
          </p:cNvPr>
          <p:cNvSpPr txBox="1"/>
          <p:nvPr/>
        </p:nvSpPr>
        <p:spPr>
          <a:xfrm>
            <a:off x="8048333" y="1577249"/>
            <a:ext cx="681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Risk</a:t>
            </a:r>
          </a:p>
          <a:p>
            <a:r>
              <a:rPr lang="nb-NO" sz="2400" dirty="0"/>
              <a:t>    2</a:t>
            </a:r>
          </a:p>
        </p:txBody>
      </p:sp>
      <p:sp>
        <p:nvSpPr>
          <p:cNvPr id="29" name="TekstSylinder 28">
            <a:extLst>
              <a:ext uri="{FF2B5EF4-FFF2-40B4-BE49-F238E27FC236}">
                <a16:creationId xmlns:a16="http://schemas.microsoft.com/office/drawing/2014/main" id="{89EF863C-F264-7D4C-84F4-94F7C5656DE5}"/>
              </a:ext>
            </a:extLst>
          </p:cNvPr>
          <p:cNvSpPr txBox="1"/>
          <p:nvPr/>
        </p:nvSpPr>
        <p:spPr>
          <a:xfrm>
            <a:off x="8984030" y="1576653"/>
            <a:ext cx="583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Pat</a:t>
            </a:r>
          </a:p>
          <a:p>
            <a:r>
              <a:rPr lang="nb-NO" sz="2400" dirty="0"/>
              <a:t>  3</a:t>
            </a:r>
          </a:p>
        </p:txBody>
      </p:sp>
      <p:sp>
        <p:nvSpPr>
          <p:cNvPr id="30" name="TekstSylinder 29">
            <a:extLst>
              <a:ext uri="{FF2B5EF4-FFF2-40B4-BE49-F238E27FC236}">
                <a16:creationId xmlns:a16="http://schemas.microsoft.com/office/drawing/2014/main" id="{4C75BDDC-3CF0-AB47-B1B1-0862129CBC49}"/>
              </a:ext>
            </a:extLst>
          </p:cNvPr>
          <p:cNvSpPr txBox="1"/>
          <p:nvPr/>
        </p:nvSpPr>
        <p:spPr>
          <a:xfrm>
            <a:off x="9794071" y="2149183"/>
            <a:ext cx="583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Pat</a:t>
            </a:r>
          </a:p>
          <a:p>
            <a:r>
              <a:rPr lang="nb-NO" sz="2400" dirty="0"/>
              <a:t>4</a:t>
            </a:r>
          </a:p>
        </p:txBody>
      </p:sp>
      <p:sp>
        <p:nvSpPr>
          <p:cNvPr id="31" name="TekstSylinder 30">
            <a:extLst>
              <a:ext uri="{FF2B5EF4-FFF2-40B4-BE49-F238E27FC236}">
                <a16:creationId xmlns:a16="http://schemas.microsoft.com/office/drawing/2014/main" id="{5098409B-7A36-8949-8BF1-58F48E5C6E2E}"/>
              </a:ext>
            </a:extLst>
          </p:cNvPr>
          <p:cNvSpPr txBox="1"/>
          <p:nvPr/>
        </p:nvSpPr>
        <p:spPr>
          <a:xfrm>
            <a:off x="10086042" y="3182532"/>
            <a:ext cx="971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5 - Pat</a:t>
            </a:r>
          </a:p>
        </p:txBody>
      </p:sp>
      <p:cxnSp>
        <p:nvCxnSpPr>
          <p:cNvPr id="32" name="Rett linje 31">
            <a:extLst>
              <a:ext uri="{FF2B5EF4-FFF2-40B4-BE49-F238E27FC236}">
                <a16:creationId xmlns:a16="http://schemas.microsoft.com/office/drawing/2014/main" id="{A02B5F8C-3FDC-1C4C-AEA0-888BCAE612D2}"/>
              </a:ext>
            </a:extLst>
          </p:cNvPr>
          <p:cNvCxnSpPr>
            <a:cxnSpLocks/>
          </p:cNvCxnSpPr>
          <p:nvPr/>
        </p:nvCxnSpPr>
        <p:spPr>
          <a:xfrm>
            <a:off x="8859793" y="902687"/>
            <a:ext cx="0" cy="28111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kstSylinder 33">
            <a:extLst>
              <a:ext uri="{FF2B5EF4-FFF2-40B4-BE49-F238E27FC236}">
                <a16:creationId xmlns:a16="http://schemas.microsoft.com/office/drawing/2014/main" id="{90D847C3-5404-6C4C-848A-CA2E7685ED08}"/>
              </a:ext>
            </a:extLst>
          </p:cNvPr>
          <p:cNvSpPr txBox="1"/>
          <p:nvPr/>
        </p:nvSpPr>
        <p:spPr>
          <a:xfrm>
            <a:off x="1906788" y="409111"/>
            <a:ext cx="23544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 err="1"/>
              <a:t>Functional</a:t>
            </a:r>
            <a:r>
              <a:rPr lang="nb-NO" sz="2400" b="1" dirty="0"/>
              <a:t> </a:t>
            </a:r>
            <a:r>
              <a:rPr lang="nb-NO" sz="2400" b="1" dirty="0" err="1"/>
              <a:t>effect</a:t>
            </a:r>
            <a:br>
              <a:rPr lang="nb-NO" sz="2400" dirty="0"/>
            </a:br>
            <a:r>
              <a:rPr lang="nb-NO" sz="2400" dirty="0" err="1"/>
              <a:t>Unlikely</a:t>
            </a:r>
            <a:r>
              <a:rPr lang="nb-NO" sz="2400" dirty="0"/>
              <a:t>       </a:t>
            </a:r>
            <a:r>
              <a:rPr lang="nb-NO" sz="2400" dirty="0" err="1"/>
              <a:t>Likely</a:t>
            </a:r>
            <a:endParaRPr lang="nb-NO" sz="2400" dirty="0"/>
          </a:p>
        </p:txBody>
      </p:sp>
      <p:sp>
        <p:nvSpPr>
          <p:cNvPr id="35" name="TekstSylinder 34">
            <a:extLst>
              <a:ext uri="{FF2B5EF4-FFF2-40B4-BE49-F238E27FC236}">
                <a16:creationId xmlns:a16="http://schemas.microsoft.com/office/drawing/2014/main" id="{7D086683-400E-7849-B9FF-F2DC6AB93644}"/>
              </a:ext>
            </a:extLst>
          </p:cNvPr>
          <p:cNvSpPr txBox="1"/>
          <p:nvPr/>
        </p:nvSpPr>
        <p:spPr>
          <a:xfrm>
            <a:off x="1534829" y="3742734"/>
            <a:ext cx="35244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err="1"/>
              <a:t>Step</a:t>
            </a:r>
            <a:r>
              <a:rPr lang="nb-NO" sz="2400" b="1" dirty="0"/>
              <a:t> A: </a:t>
            </a:r>
            <a:r>
              <a:rPr lang="nb-NO" sz="2400" b="1" dirty="0" err="1"/>
              <a:t>Functional</a:t>
            </a:r>
            <a:r>
              <a:rPr lang="nb-NO" sz="2400" b="1" dirty="0"/>
              <a:t> grading</a:t>
            </a:r>
          </a:p>
        </p:txBody>
      </p:sp>
      <p:sp>
        <p:nvSpPr>
          <p:cNvPr id="36" name="TekstSylinder 35">
            <a:extLst>
              <a:ext uri="{FF2B5EF4-FFF2-40B4-BE49-F238E27FC236}">
                <a16:creationId xmlns:a16="http://schemas.microsoft.com/office/drawing/2014/main" id="{0B386887-8420-2F4E-98B7-278A53223CDA}"/>
              </a:ext>
            </a:extLst>
          </p:cNvPr>
          <p:cNvSpPr txBox="1"/>
          <p:nvPr/>
        </p:nvSpPr>
        <p:spPr>
          <a:xfrm>
            <a:off x="7425832" y="3742733"/>
            <a:ext cx="3080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 err="1"/>
              <a:t>Step</a:t>
            </a:r>
            <a:r>
              <a:rPr lang="nb-NO" sz="2400" b="1" dirty="0"/>
              <a:t> B: </a:t>
            </a:r>
            <a:r>
              <a:rPr lang="nb-NO" sz="2400" b="1" dirty="0" err="1"/>
              <a:t>Clinical</a:t>
            </a:r>
            <a:r>
              <a:rPr lang="nb-NO" sz="2400" b="1" dirty="0"/>
              <a:t> grading</a:t>
            </a:r>
          </a:p>
        </p:txBody>
      </p:sp>
      <p:sp>
        <p:nvSpPr>
          <p:cNvPr id="37" name="TekstSylinder 36">
            <a:extLst>
              <a:ext uri="{FF2B5EF4-FFF2-40B4-BE49-F238E27FC236}">
                <a16:creationId xmlns:a16="http://schemas.microsoft.com/office/drawing/2014/main" id="{6A6C46FA-60C6-AC4C-9FEE-640BC733AE53}"/>
              </a:ext>
            </a:extLst>
          </p:cNvPr>
          <p:cNvSpPr txBox="1"/>
          <p:nvPr/>
        </p:nvSpPr>
        <p:spPr>
          <a:xfrm>
            <a:off x="7317937" y="404631"/>
            <a:ext cx="3210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importance</a:t>
            </a:r>
            <a:br>
              <a:rPr lang="nb-NO" sz="2400" dirty="0"/>
            </a:br>
            <a:r>
              <a:rPr lang="nb-NO" sz="2400" dirty="0"/>
              <a:t>Risk </a:t>
            </a:r>
            <a:r>
              <a:rPr lang="nb-NO" sz="2400" dirty="0" err="1"/>
              <a:t>factor</a:t>
            </a:r>
            <a:r>
              <a:rPr lang="nb-NO" sz="2400" dirty="0"/>
              <a:t>    </a:t>
            </a:r>
            <a:r>
              <a:rPr lang="nb-NO" sz="2400" dirty="0" err="1"/>
              <a:t>Pathogenic</a:t>
            </a:r>
            <a:r>
              <a:rPr lang="nb-NO" sz="2400" dirty="0"/>
              <a:t> </a:t>
            </a:r>
          </a:p>
        </p:txBody>
      </p:sp>
      <p:cxnSp>
        <p:nvCxnSpPr>
          <p:cNvPr id="38" name="Rett linje 37">
            <a:extLst>
              <a:ext uri="{FF2B5EF4-FFF2-40B4-BE49-F238E27FC236}">
                <a16:creationId xmlns:a16="http://schemas.microsoft.com/office/drawing/2014/main" id="{C366D000-A75C-9741-9E61-DAF056D89642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6204150" y="2462900"/>
            <a:ext cx="2761783" cy="127983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tt linje 40">
            <a:extLst>
              <a:ext uri="{FF2B5EF4-FFF2-40B4-BE49-F238E27FC236}">
                <a16:creationId xmlns:a16="http://schemas.microsoft.com/office/drawing/2014/main" id="{9017D113-9848-E047-95AB-A6AB2F59F98E}"/>
              </a:ext>
            </a:extLst>
          </p:cNvPr>
          <p:cNvCxnSpPr>
            <a:cxnSpLocks/>
          </p:cNvCxnSpPr>
          <p:nvPr/>
        </p:nvCxnSpPr>
        <p:spPr>
          <a:xfrm>
            <a:off x="6597792" y="2518979"/>
            <a:ext cx="2105643" cy="11948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il høyre 42">
            <a:extLst>
              <a:ext uri="{FF2B5EF4-FFF2-40B4-BE49-F238E27FC236}">
                <a16:creationId xmlns:a16="http://schemas.microsoft.com/office/drawing/2014/main" id="{260CD045-B21D-4E44-B3E5-11FE97047AF0}"/>
              </a:ext>
            </a:extLst>
          </p:cNvPr>
          <p:cNvSpPr/>
          <p:nvPr/>
        </p:nvSpPr>
        <p:spPr>
          <a:xfrm>
            <a:off x="5888125" y="1942909"/>
            <a:ext cx="352167" cy="147045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TekstSylinder 1"/>
          <p:cNvSpPr txBox="1"/>
          <p:nvPr/>
        </p:nvSpPr>
        <p:spPr>
          <a:xfrm>
            <a:off x="862829" y="4218492"/>
            <a:ext cx="54091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NF 	= Normal </a:t>
            </a:r>
            <a:r>
              <a:rPr lang="nb-NO" dirty="0" err="1"/>
              <a:t>Function</a:t>
            </a:r>
            <a:br>
              <a:rPr lang="nb-NO" dirty="0"/>
            </a:br>
            <a:r>
              <a:rPr lang="nb-NO" dirty="0"/>
              <a:t>LNF 	= </a:t>
            </a:r>
            <a:r>
              <a:rPr lang="nb-NO" dirty="0" err="1"/>
              <a:t>Likely</a:t>
            </a:r>
            <a:r>
              <a:rPr lang="nb-NO" dirty="0"/>
              <a:t> Normal </a:t>
            </a:r>
            <a:r>
              <a:rPr lang="nb-NO" dirty="0" err="1"/>
              <a:t>Function</a:t>
            </a:r>
            <a:endParaRPr lang="nb-NO" dirty="0"/>
          </a:p>
          <a:p>
            <a:r>
              <a:rPr lang="nb-NO" dirty="0" err="1"/>
              <a:t>fVUS</a:t>
            </a:r>
            <a:r>
              <a:rPr lang="nb-NO" dirty="0"/>
              <a:t> 	= </a:t>
            </a:r>
            <a:r>
              <a:rPr lang="nb-NO" dirty="0" err="1"/>
              <a:t>functional</a:t>
            </a:r>
            <a:r>
              <a:rPr lang="nb-NO" dirty="0"/>
              <a:t> VUS</a:t>
            </a:r>
          </a:p>
          <a:p>
            <a:br>
              <a:rPr lang="nb-NO" dirty="0"/>
            </a:br>
            <a:r>
              <a:rPr lang="nb-NO" dirty="0"/>
              <a:t>HFE 	= </a:t>
            </a:r>
            <a:r>
              <a:rPr lang="nb-NO" dirty="0" err="1"/>
              <a:t>Hypothetical</a:t>
            </a:r>
            <a:r>
              <a:rPr lang="nb-NO" dirty="0"/>
              <a:t> </a:t>
            </a:r>
            <a:r>
              <a:rPr lang="nb-NO" dirty="0" err="1"/>
              <a:t>Functional</a:t>
            </a:r>
            <a:r>
              <a:rPr lang="nb-NO" dirty="0"/>
              <a:t> </a:t>
            </a:r>
            <a:r>
              <a:rPr lang="nb-NO" dirty="0" err="1"/>
              <a:t>Effect</a:t>
            </a:r>
            <a:br>
              <a:rPr lang="nb-NO" dirty="0"/>
            </a:br>
            <a:r>
              <a:rPr lang="nb-NO" dirty="0"/>
              <a:t>LFE 	= </a:t>
            </a:r>
            <a:r>
              <a:rPr lang="nb-NO" dirty="0" err="1"/>
              <a:t>Likely</a:t>
            </a:r>
            <a:r>
              <a:rPr lang="nb-NO" dirty="0"/>
              <a:t> </a:t>
            </a:r>
            <a:r>
              <a:rPr lang="nb-NO" dirty="0" err="1"/>
              <a:t>Functional</a:t>
            </a:r>
            <a:r>
              <a:rPr lang="nb-NO" dirty="0"/>
              <a:t> </a:t>
            </a:r>
            <a:r>
              <a:rPr lang="nb-NO" dirty="0" err="1"/>
              <a:t>Effect</a:t>
            </a:r>
            <a:r>
              <a:rPr lang="nb-NO" dirty="0"/>
              <a:t> / </a:t>
            </a:r>
            <a:r>
              <a:rPr lang="nb-NO" dirty="0" err="1"/>
              <a:t>hypomorphic</a:t>
            </a:r>
            <a:r>
              <a:rPr lang="nb-NO" dirty="0"/>
              <a:t> allele</a:t>
            </a:r>
            <a:br>
              <a:rPr lang="nb-NO" dirty="0"/>
            </a:br>
            <a:r>
              <a:rPr lang="nb-NO" dirty="0"/>
              <a:t>FE 	= </a:t>
            </a:r>
            <a:r>
              <a:rPr lang="nb-NO" dirty="0" err="1"/>
              <a:t>Functional</a:t>
            </a:r>
            <a:r>
              <a:rPr lang="nb-NO" dirty="0"/>
              <a:t> </a:t>
            </a:r>
            <a:r>
              <a:rPr lang="nb-NO" dirty="0" err="1"/>
              <a:t>Effect</a:t>
            </a:r>
            <a:r>
              <a:rPr lang="nb-NO" dirty="0"/>
              <a:t> (e.g. </a:t>
            </a:r>
            <a:r>
              <a:rPr lang="nb-NO" dirty="0" err="1"/>
              <a:t>LoF</a:t>
            </a:r>
            <a:r>
              <a:rPr lang="nb-NO" dirty="0"/>
              <a:t> or </a:t>
            </a:r>
            <a:r>
              <a:rPr lang="nb-NO" dirty="0" err="1"/>
              <a:t>GoF</a:t>
            </a:r>
            <a:r>
              <a:rPr lang="nb-NO" dirty="0"/>
              <a:t>)</a:t>
            </a:r>
          </a:p>
        </p:txBody>
      </p:sp>
      <p:sp>
        <p:nvSpPr>
          <p:cNvPr id="33" name="TekstSylinder 32"/>
          <p:cNvSpPr txBox="1"/>
          <p:nvPr/>
        </p:nvSpPr>
        <p:spPr>
          <a:xfrm>
            <a:off x="6674047" y="4211906"/>
            <a:ext cx="47806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/>
              <a:t>cVUS</a:t>
            </a:r>
            <a:r>
              <a:rPr lang="nb-NO" dirty="0"/>
              <a:t> 	= </a:t>
            </a:r>
            <a:r>
              <a:rPr lang="nb-NO" dirty="0" err="1"/>
              <a:t>clinical</a:t>
            </a:r>
            <a:r>
              <a:rPr lang="nb-NO" dirty="0"/>
              <a:t> VUS</a:t>
            </a:r>
            <a:br>
              <a:rPr lang="nb-NO" dirty="0"/>
            </a:br>
            <a:r>
              <a:rPr lang="nb-NO" dirty="0"/>
              <a:t>Match 	= right type </a:t>
            </a:r>
            <a:r>
              <a:rPr lang="nb-NO" dirty="0" err="1"/>
              <a:t>of</a:t>
            </a:r>
            <a:r>
              <a:rPr lang="nb-NO" dirty="0"/>
              <a:t> gene for </a:t>
            </a:r>
            <a:r>
              <a:rPr lang="nb-NO" dirty="0" err="1"/>
              <a:t>this</a:t>
            </a:r>
            <a:r>
              <a:rPr lang="nb-NO" dirty="0"/>
              <a:t> phenotype</a:t>
            </a:r>
          </a:p>
          <a:p>
            <a:r>
              <a:rPr lang="nb-NO" dirty="0"/>
              <a:t>Risk 	= </a:t>
            </a:r>
            <a:r>
              <a:rPr lang="nb-NO" dirty="0" err="1"/>
              <a:t>known</a:t>
            </a:r>
            <a:r>
              <a:rPr lang="nb-NO" dirty="0"/>
              <a:t> risk </a:t>
            </a:r>
            <a:r>
              <a:rPr lang="nb-NO" dirty="0" err="1"/>
              <a:t>factor</a:t>
            </a:r>
            <a:r>
              <a:rPr lang="nb-NO" dirty="0"/>
              <a:t> / variant-</a:t>
            </a:r>
            <a:r>
              <a:rPr lang="nb-NO" dirty="0" err="1"/>
              <a:t>of</a:t>
            </a:r>
            <a:r>
              <a:rPr lang="nb-NO" dirty="0"/>
              <a:t>-</a:t>
            </a:r>
            <a:r>
              <a:rPr lang="nb-NO" dirty="0" err="1"/>
              <a:t>interest</a:t>
            </a:r>
            <a:endParaRPr lang="nb-NO" dirty="0"/>
          </a:p>
          <a:p>
            <a:br>
              <a:rPr lang="nb-NO" dirty="0"/>
            </a:br>
            <a:r>
              <a:rPr lang="nb-NO" dirty="0"/>
              <a:t>Pat 	= </a:t>
            </a:r>
            <a:r>
              <a:rPr lang="nb-NO" dirty="0" err="1"/>
              <a:t>pathogenic</a:t>
            </a:r>
            <a:r>
              <a:rPr lang="nb-NO" dirty="0"/>
              <a:t> variant,</a:t>
            </a:r>
            <a:br>
              <a:rPr lang="nb-NO" dirty="0"/>
            </a:br>
            <a:r>
              <a:rPr lang="nb-NO" dirty="0"/>
              <a:t>          	   </a:t>
            </a:r>
            <a:r>
              <a:rPr lang="nb-NO" dirty="0" err="1"/>
              <a:t>penetrance-graded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known</a:t>
            </a:r>
            <a:br>
              <a:rPr lang="nb-NO" dirty="0"/>
            </a:br>
            <a:endParaRPr lang="nb-NO" dirty="0"/>
          </a:p>
        </p:txBody>
      </p:sp>
      <p:cxnSp>
        <p:nvCxnSpPr>
          <p:cNvPr id="4" name="Rett linje 3">
            <a:extLst>
              <a:ext uri="{FF2B5EF4-FFF2-40B4-BE49-F238E27FC236}">
                <a16:creationId xmlns:a16="http://schemas.microsoft.com/office/drawing/2014/main" id="{71DADF72-6390-D945-B2E6-2CD6275DD792}"/>
              </a:ext>
            </a:extLst>
          </p:cNvPr>
          <p:cNvCxnSpPr>
            <a:cxnSpLocks/>
          </p:cNvCxnSpPr>
          <p:nvPr/>
        </p:nvCxnSpPr>
        <p:spPr>
          <a:xfrm>
            <a:off x="862829" y="5255175"/>
            <a:ext cx="480841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tt linje 38">
            <a:extLst>
              <a:ext uri="{FF2B5EF4-FFF2-40B4-BE49-F238E27FC236}">
                <a16:creationId xmlns:a16="http://schemas.microsoft.com/office/drawing/2014/main" id="{A795A9C6-E9FA-3948-9B39-3860CC7BC515}"/>
              </a:ext>
            </a:extLst>
          </p:cNvPr>
          <p:cNvCxnSpPr>
            <a:cxnSpLocks/>
          </p:cNvCxnSpPr>
          <p:nvPr/>
        </p:nvCxnSpPr>
        <p:spPr>
          <a:xfrm>
            <a:off x="6721184" y="5249922"/>
            <a:ext cx="45774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1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Sylinder 3">
            <a:extLst>
              <a:ext uri="{FF2B5EF4-FFF2-40B4-BE49-F238E27FC236}">
                <a16:creationId xmlns:a16="http://schemas.microsoft.com/office/drawing/2014/main" id="{650CE4F0-91C8-9E47-A5F9-07B0DAA60544}"/>
              </a:ext>
            </a:extLst>
          </p:cNvPr>
          <p:cNvSpPr txBox="1"/>
          <p:nvPr/>
        </p:nvSpPr>
        <p:spPr>
          <a:xfrm>
            <a:off x="4432724" y="390331"/>
            <a:ext cx="3593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ACMG classification or ABC functional grading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1AF51C4C-5566-514A-9CA4-5C55780FF8C9}"/>
              </a:ext>
            </a:extLst>
          </p:cNvPr>
          <p:cNvSpPr txBox="1"/>
          <p:nvPr/>
        </p:nvSpPr>
        <p:spPr>
          <a:xfrm>
            <a:off x="3963000" y="1015766"/>
            <a:ext cx="2428870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ACMG classification 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Pathogenic		 </a:t>
            </a:r>
            <a:r>
              <a:rPr lang="en-GB" sz="1400" b="1" dirty="0"/>
              <a:t>P</a:t>
            </a:r>
            <a:br>
              <a:rPr lang="en-GB" sz="1400" dirty="0"/>
            </a:br>
            <a:r>
              <a:rPr lang="en-GB" sz="1400" dirty="0"/>
              <a:t>Likely pathogenic	</a:t>
            </a:r>
            <a:r>
              <a:rPr lang="en-GB" sz="1400" b="1" dirty="0"/>
              <a:t>LP</a:t>
            </a:r>
            <a:br>
              <a:rPr lang="en-GB" sz="1400" dirty="0"/>
            </a:br>
            <a:br>
              <a:rPr lang="en-GB" sz="1400" dirty="0"/>
            </a:br>
            <a:r>
              <a:rPr lang="en-GB" sz="1400" dirty="0"/>
              <a:t>VUS		</a:t>
            </a:r>
            <a:r>
              <a:rPr lang="en-GB" sz="1400" b="1" dirty="0"/>
              <a:t>VUS+</a:t>
            </a:r>
            <a:br>
              <a:rPr lang="en-GB" sz="1400" dirty="0"/>
            </a:br>
            <a:r>
              <a:rPr lang="en-GB" sz="1400" dirty="0"/>
              <a:t>VUS</a:t>
            </a:r>
            <a:br>
              <a:rPr lang="en-GB" sz="1400" dirty="0"/>
            </a:br>
            <a:r>
              <a:rPr lang="en-GB" sz="1400" dirty="0"/>
              <a:t>Likely benign	</a:t>
            </a:r>
            <a:r>
              <a:rPr lang="en-GB" sz="1400" b="1" dirty="0"/>
              <a:t>LB</a:t>
            </a:r>
            <a:br>
              <a:rPr lang="en-GB" sz="1400" dirty="0"/>
            </a:br>
            <a:r>
              <a:rPr lang="en-GB" sz="1400" dirty="0"/>
              <a:t>Benign		  </a:t>
            </a:r>
            <a:r>
              <a:rPr lang="en-GB" sz="1400" b="1" dirty="0"/>
              <a:t>B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30AEC5DE-6C9C-1C46-A6D4-940EC6072218}"/>
              </a:ext>
            </a:extLst>
          </p:cNvPr>
          <p:cNvSpPr txBox="1"/>
          <p:nvPr/>
        </p:nvSpPr>
        <p:spPr>
          <a:xfrm>
            <a:off x="6320036" y="1033831"/>
            <a:ext cx="2548198" cy="20313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ABC functional “A” grading</a:t>
            </a:r>
            <a:br>
              <a:rPr lang="en-GB" sz="1400" b="1" dirty="0"/>
            </a:br>
            <a:endParaRPr lang="en-GB" sz="1400" b="1" dirty="0"/>
          </a:p>
          <a:p>
            <a:r>
              <a:rPr lang="en-GB" sz="1400" b="1" dirty="0"/>
              <a:t>5</a:t>
            </a:r>
            <a:r>
              <a:rPr lang="en-GB" sz="1400" dirty="0"/>
              <a:t>  Proven functional effect</a:t>
            </a:r>
            <a:br>
              <a:rPr lang="en-GB" sz="1400" dirty="0"/>
            </a:br>
            <a:r>
              <a:rPr lang="en-GB" sz="1400" b="1" dirty="0"/>
              <a:t>4</a:t>
            </a:r>
            <a:r>
              <a:rPr lang="en-GB" sz="1400" dirty="0"/>
              <a:t>  Likely functional effect</a:t>
            </a:r>
          </a:p>
          <a:p>
            <a:r>
              <a:rPr lang="en-GB" sz="1400" b="1" dirty="0"/>
              <a:t>4</a:t>
            </a:r>
            <a:r>
              <a:rPr lang="en-GB" sz="1400" dirty="0"/>
              <a:t>  </a:t>
            </a:r>
            <a:r>
              <a:rPr lang="en-GB" sz="1400" dirty="0" err="1"/>
              <a:t>Hypomorphic</a:t>
            </a:r>
            <a:r>
              <a:rPr lang="en-GB" sz="1400" dirty="0"/>
              <a:t> allele</a:t>
            </a:r>
          </a:p>
          <a:p>
            <a:r>
              <a:rPr lang="en-GB" sz="1400" b="1" dirty="0"/>
              <a:t>3</a:t>
            </a:r>
            <a:r>
              <a:rPr lang="en-GB" sz="1400" dirty="0"/>
              <a:t>  VUS with hypothetical effect </a:t>
            </a:r>
            <a:br>
              <a:rPr lang="en-GB" sz="1400" dirty="0"/>
            </a:br>
            <a:r>
              <a:rPr lang="en-GB" sz="1400" b="1" dirty="0"/>
              <a:t>0</a:t>
            </a:r>
            <a:r>
              <a:rPr lang="en-GB" sz="1400" dirty="0"/>
              <a:t>  VUS that cannot be classified </a:t>
            </a:r>
            <a:br>
              <a:rPr lang="en-GB" sz="1400" dirty="0"/>
            </a:br>
            <a:r>
              <a:rPr lang="en-GB" sz="1400" b="1" dirty="0"/>
              <a:t>2</a:t>
            </a:r>
            <a:r>
              <a:rPr lang="en-GB" sz="1400" dirty="0"/>
              <a:t>  Likely normal function</a:t>
            </a:r>
            <a:br>
              <a:rPr lang="en-GB" sz="1400" dirty="0"/>
            </a:br>
            <a:r>
              <a:rPr lang="en-GB" sz="1400" b="1" dirty="0"/>
              <a:t>1</a:t>
            </a:r>
            <a:r>
              <a:rPr lang="en-GB" sz="1400" dirty="0"/>
              <a:t>  Normal function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382BFB64-DB2C-FD4A-95C0-836C41886C0F}"/>
              </a:ext>
            </a:extLst>
          </p:cNvPr>
          <p:cNvSpPr txBox="1"/>
          <p:nvPr/>
        </p:nvSpPr>
        <p:spPr>
          <a:xfrm>
            <a:off x="4011007" y="3743396"/>
            <a:ext cx="5358133" cy="224676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Clinical “B” grading			Combined class </a:t>
            </a:r>
            <a:br>
              <a:rPr lang="en-GB" sz="1400" b="1" dirty="0"/>
            </a:br>
            <a:r>
              <a:rPr lang="en-GB" sz="1400" b="1" dirty="0"/>
              <a:t>				clinical + functional </a:t>
            </a:r>
            <a:br>
              <a:rPr lang="en-GB" sz="1400" b="1" dirty="0"/>
            </a:br>
            <a:endParaRPr lang="en-GB" sz="1400" b="1" dirty="0"/>
          </a:p>
          <a:p>
            <a:r>
              <a:rPr lang="en-GB" sz="1400" b="1" dirty="0"/>
              <a:t>5</a:t>
            </a:r>
            <a:r>
              <a:rPr lang="en-GB" sz="1400" dirty="0"/>
              <a:t>  Pathogenic, high penetrance 	       (+ 5) 	</a:t>
            </a:r>
            <a:r>
              <a:rPr lang="en-GB" sz="1400" b="1" dirty="0"/>
              <a:t>A</a:t>
            </a:r>
            <a:br>
              <a:rPr lang="en-GB" sz="1400" dirty="0"/>
            </a:br>
            <a:r>
              <a:rPr lang="en-GB" sz="1400" b="1" dirty="0"/>
              <a:t>4</a:t>
            </a:r>
            <a:r>
              <a:rPr lang="en-GB" sz="1400" dirty="0"/>
              <a:t>  Pathogenic, moderate penetrance 	       (+ 5) 	</a:t>
            </a:r>
            <a:r>
              <a:rPr lang="en-GB" sz="1400" b="1" dirty="0"/>
              <a:t>B</a:t>
            </a:r>
          </a:p>
          <a:p>
            <a:r>
              <a:rPr lang="en-GB" sz="1400" b="1" dirty="0"/>
              <a:t>3</a:t>
            </a:r>
            <a:r>
              <a:rPr lang="en-GB" sz="1400" dirty="0"/>
              <a:t>  Pathogenic 		       (+ 5) 	</a:t>
            </a:r>
            <a:r>
              <a:rPr lang="en-GB" sz="1400" b="1" dirty="0"/>
              <a:t>C</a:t>
            </a:r>
          </a:p>
          <a:p>
            <a:r>
              <a:rPr lang="en-GB" sz="1400" b="1" dirty="0"/>
              <a:t>2</a:t>
            </a:r>
            <a:r>
              <a:rPr lang="en-GB" sz="1400" dirty="0"/>
              <a:t>  Risk factor / susceptibility finding 	     (+ 4-5)	</a:t>
            </a:r>
            <a:r>
              <a:rPr lang="en-GB" sz="1400" b="1" dirty="0"/>
              <a:t>D</a:t>
            </a:r>
            <a:br>
              <a:rPr lang="en-GB" sz="1400" dirty="0"/>
            </a:br>
            <a:r>
              <a:rPr lang="en-GB" sz="1400" b="1" dirty="0"/>
              <a:t>1</a:t>
            </a:r>
            <a:r>
              <a:rPr lang="en-GB" sz="1400" dirty="0"/>
              <a:t>  Potential gene-phenotype match	     (+ 3-4)	</a:t>
            </a:r>
            <a:r>
              <a:rPr lang="en-GB" sz="1400" b="1" dirty="0"/>
              <a:t>E</a:t>
            </a:r>
            <a:br>
              <a:rPr lang="en-GB" sz="1400" dirty="0"/>
            </a:br>
            <a:r>
              <a:rPr lang="en-GB" sz="1400" b="1" dirty="0"/>
              <a:t>0</a:t>
            </a:r>
            <a:r>
              <a:rPr lang="en-GB" sz="1400" dirty="0"/>
              <a:t>  No genotype-phenotype match 	       (+ 3)	</a:t>
            </a:r>
            <a:r>
              <a:rPr lang="en-GB" sz="1400" b="1" dirty="0"/>
              <a:t>F</a:t>
            </a:r>
            <a:br>
              <a:rPr lang="en-GB" sz="1400" b="1" dirty="0"/>
            </a:br>
            <a:endParaRPr lang="en-GB" sz="1400" b="1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3006688C-532C-004B-8DD3-57D7341C2CB3}"/>
              </a:ext>
            </a:extLst>
          </p:cNvPr>
          <p:cNvSpPr txBox="1"/>
          <p:nvPr/>
        </p:nvSpPr>
        <p:spPr>
          <a:xfrm>
            <a:off x="4432724" y="3152865"/>
            <a:ext cx="3623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Genotype-phenotype-based grading if A is &gt;2</a:t>
            </a:r>
            <a:br>
              <a:rPr lang="en-GB" sz="1400" b="1" dirty="0"/>
            </a:br>
            <a:r>
              <a:rPr lang="en-GB" sz="1400" b="1" dirty="0"/>
              <a:t>giving a combined functional + clinical class</a:t>
            </a:r>
          </a:p>
        </p:txBody>
      </p:sp>
      <p:sp>
        <p:nvSpPr>
          <p:cNvPr id="19" name="TekstSylinder 18">
            <a:extLst>
              <a:ext uri="{FF2B5EF4-FFF2-40B4-BE49-F238E27FC236}">
                <a16:creationId xmlns:a16="http://schemas.microsoft.com/office/drawing/2014/main" id="{0F97FFDC-F889-4640-9045-E8148E58BA27}"/>
              </a:ext>
            </a:extLst>
          </p:cNvPr>
          <p:cNvSpPr txBox="1"/>
          <p:nvPr/>
        </p:nvSpPr>
        <p:spPr>
          <a:xfrm>
            <a:off x="4437305" y="6066786"/>
            <a:ext cx="3284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Selection of a standard comment based </a:t>
            </a:r>
            <a:br>
              <a:rPr lang="en-GB" sz="1400" b="1" dirty="0"/>
            </a:br>
            <a:r>
              <a:rPr lang="en-GB" sz="1400" b="1" dirty="0"/>
              <a:t>on combined class and clinical question </a:t>
            </a:r>
          </a:p>
        </p:txBody>
      </p:sp>
      <p:grpSp>
        <p:nvGrpSpPr>
          <p:cNvPr id="22" name="Gruppe 21">
            <a:extLst>
              <a:ext uri="{FF2B5EF4-FFF2-40B4-BE49-F238E27FC236}">
                <a16:creationId xmlns:a16="http://schemas.microsoft.com/office/drawing/2014/main" id="{1CD80D54-5013-8242-B958-DD3AE1F020CD}"/>
              </a:ext>
            </a:extLst>
          </p:cNvPr>
          <p:cNvGrpSpPr/>
          <p:nvPr/>
        </p:nvGrpSpPr>
        <p:grpSpPr>
          <a:xfrm>
            <a:off x="4012386" y="314176"/>
            <a:ext cx="420338" cy="420338"/>
            <a:chOff x="5029200" y="414549"/>
            <a:chExt cx="420338" cy="420338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3D0DF756-C198-A747-A728-0784921EE2F7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kstSylinder 20">
              <a:extLst>
                <a:ext uri="{FF2B5EF4-FFF2-40B4-BE49-F238E27FC236}">
                  <a16:creationId xmlns:a16="http://schemas.microsoft.com/office/drawing/2014/main" id="{9C7A0BE3-F279-D347-A5EF-6DC92327DFAB}"/>
                </a:ext>
              </a:extLst>
            </p:cNvPr>
            <p:cNvSpPr txBox="1"/>
            <p:nvPr/>
          </p:nvSpPr>
          <p:spPr>
            <a:xfrm>
              <a:off x="5078587" y="43194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A</a:t>
              </a:r>
            </a:p>
          </p:txBody>
        </p:sp>
      </p:grpSp>
      <p:cxnSp>
        <p:nvCxnSpPr>
          <p:cNvPr id="26" name="Rett pil 25">
            <a:extLst>
              <a:ext uri="{FF2B5EF4-FFF2-40B4-BE49-F238E27FC236}">
                <a16:creationId xmlns:a16="http://schemas.microsoft.com/office/drawing/2014/main" id="{27461B60-FF34-DB4F-9659-B584633517CB}"/>
              </a:ext>
            </a:extLst>
          </p:cNvPr>
          <p:cNvCxnSpPr>
            <a:cxnSpLocks/>
          </p:cNvCxnSpPr>
          <p:nvPr/>
        </p:nvCxnSpPr>
        <p:spPr>
          <a:xfrm>
            <a:off x="6004369" y="698107"/>
            <a:ext cx="245311" cy="3176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tt pil 27">
            <a:extLst>
              <a:ext uri="{FF2B5EF4-FFF2-40B4-BE49-F238E27FC236}">
                <a16:creationId xmlns:a16="http://schemas.microsoft.com/office/drawing/2014/main" id="{400E4D5A-3D51-9744-A62B-5CE4C8FE69E7}"/>
              </a:ext>
            </a:extLst>
          </p:cNvPr>
          <p:cNvCxnSpPr>
            <a:cxnSpLocks/>
          </p:cNvCxnSpPr>
          <p:nvPr/>
        </p:nvCxnSpPr>
        <p:spPr>
          <a:xfrm flipH="1">
            <a:off x="4931376" y="705316"/>
            <a:ext cx="213866" cy="31765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uppe 30">
            <a:extLst>
              <a:ext uri="{FF2B5EF4-FFF2-40B4-BE49-F238E27FC236}">
                <a16:creationId xmlns:a16="http://schemas.microsoft.com/office/drawing/2014/main" id="{40DDA759-EA5A-9E46-A519-3511E6D85EFB}"/>
              </a:ext>
            </a:extLst>
          </p:cNvPr>
          <p:cNvGrpSpPr/>
          <p:nvPr/>
        </p:nvGrpSpPr>
        <p:grpSpPr>
          <a:xfrm>
            <a:off x="4012386" y="3188436"/>
            <a:ext cx="420338" cy="420338"/>
            <a:chOff x="5029200" y="414549"/>
            <a:chExt cx="420338" cy="420338"/>
          </a:xfrm>
        </p:grpSpPr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F74E7E33-2418-354D-A48E-A64B953BDFE6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kstSylinder 32">
              <a:extLst>
                <a:ext uri="{FF2B5EF4-FFF2-40B4-BE49-F238E27FC236}">
                  <a16:creationId xmlns:a16="http://schemas.microsoft.com/office/drawing/2014/main" id="{C5F9D107-D278-214B-99B7-D603703900DB}"/>
                </a:ext>
              </a:extLst>
            </p:cNvPr>
            <p:cNvSpPr txBox="1"/>
            <p:nvPr/>
          </p:nvSpPr>
          <p:spPr>
            <a:xfrm>
              <a:off x="5078587" y="431942"/>
              <a:ext cx="3241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B</a:t>
              </a:r>
            </a:p>
          </p:txBody>
        </p:sp>
      </p:grpSp>
      <p:grpSp>
        <p:nvGrpSpPr>
          <p:cNvPr id="34" name="Gruppe 33">
            <a:extLst>
              <a:ext uri="{FF2B5EF4-FFF2-40B4-BE49-F238E27FC236}">
                <a16:creationId xmlns:a16="http://schemas.microsoft.com/office/drawing/2014/main" id="{E17DDFFB-CFD1-C44C-BCFB-BDCDD0752244}"/>
              </a:ext>
            </a:extLst>
          </p:cNvPr>
          <p:cNvGrpSpPr/>
          <p:nvPr/>
        </p:nvGrpSpPr>
        <p:grpSpPr>
          <a:xfrm>
            <a:off x="3965328" y="6099664"/>
            <a:ext cx="420338" cy="420338"/>
            <a:chOff x="5029200" y="414549"/>
            <a:chExt cx="420338" cy="420338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BA6DCA2C-4FDF-554F-B967-F29284765990}"/>
                </a:ext>
              </a:extLst>
            </p:cNvPr>
            <p:cNvSpPr/>
            <p:nvPr/>
          </p:nvSpPr>
          <p:spPr>
            <a:xfrm>
              <a:off x="5029200" y="414549"/>
              <a:ext cx="420338" cy="42033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kstSylinder 35">
              <a:extLst>
                <a:ext uri="{FF2B5EF4-FFF2-40B4-BE49-F238E27FC236}">
                  <a16:creationId xmlns:a16="http://schemas.microsoft.com/office/drawing/2014/main" id="{C0F8E8A0-E9CA-2948-9FAF-4840ACFF66EB}"/>
                </a:ext>
              </a:extLst>
            </p:cNvPr>
            <p:cNvSpPr txBox="1"/>
            <p:nvPr/>
          </p:nvSpPr>
          <p:spPr>
            <a:xfrm>
              <a:off x="5078587" y="431942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C</a:t>
              </a:r>
            </a:p>
          </p:txBody>
        </p:sp>
      </p:grpSp>
      <p:cxnSp>
        <p:nvCxnSpPr>
          <p:cNvPr id="37" name="Rett linje 36">
            <a:extLst>
              <a:ext uri="{FF2B5EF4-FFF2-40B4-BE49-F238E27FC236}">
                <a16:creationId xmlns:a16="http://schemas.microsoft.com/office/drawing/2014/main" id="{C716241F-245D-764E-ABE4-8D8E3F49D819}"/>
              </a:ext>
            </a:extLst>
          </p:cNvPr>
          <p:cNvCxnSpPr>
            <a:cxnSpLocks/>
          </p:cNvCxnSpPr>
          <p:nvPr/>
        </p:nvCxnSpPr>
        <p:spPr>
          <a:xfrm flipV="1">
            <a:off x="6320036" y="1131035"/>
            <a:ext cx="0" cy="2057401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tt pil 23">
            <a:extLst>
              <a:ext uri="{FF2B5EF4-FFF2-40B4-BE49-F238E27FC236}">
                <a16:creationId xmlns:a16="http://schemas.microsoft.com/office/drawing/2014/main" id="{251D7CE1-13BC-764D-B25A-C2A6D98D7B25}"/>
              </a:ext>
            </a:extLst>
          </p:cNvPr>
          <p:cNvCxnSpPr>
            <a:cxnSpLocks/>
          </p:cNvCxnSpPr>
          <p:nvPr/>
        </p:nvCxnSpPr>
        <p:spPr>
          <a:xfrm>
            <a:off x="5052679" y="4026877"/>
            <a:ext cx="0" cy="3521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tt pil 26">
            <a:extLst>
              <a:ext uri="{FF2B5EF4-FFF2-40B4-BE49-F238E27FC236}">
                <a16:creationId xmlns:a16="http://schemas.microsoft.com/office/drawing/2014/main" id="{2D85A5CB-B57E-764F-A7FE-31F16659E744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6244695" y="3676085"/>
            <a:ext cx="994306" cy="7029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Sylinder 1">
            <a:extLst>
              <a:ext uri="{FF2B5EF4-FFF2-40B4-BE49-F238E27FC236}">
                <a16:creationId xmlns:a16="http://schemas.microsoft.com/office/drawing/2014/main" id="{4EE2AC82-4C4F-B029-82EF-944C6AEC5885}"/>
              </a:ext>
            </a:extLst>
          </p:cNvPr>
          <p:cNvSpPr txBox="1"/>
          <p:nvPr/>
        </p:nvSpPr>
        <p:spPr>
          <a:xfrm>
            <a:off x="369516" y="331569"/>
            <a:ext cx="2580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b="1" dirty="0"/>
              <a:t>ABC </a:t>
            </a:r>
            <a:r>
              <a:rPr lang="nb-NO" sz="2400" b="1" dirty="0" err="1"/>
              <a:t>can</a:t>
            </a:r>
            <a:r>
              <a:rPr lang="nb-NO" sz="2400" b="1" dirty="0"/>
              <a:t> </a:t>
            </a:r>
            <a:r>
              <a:rPr lang="nb-NO" sz="2400" b="1" dirty="0" err="1"/>
              <a:t>also</a:t>
            </a:r>
            <a:r>
              <a:rPr lang="nb-NO" sz="2400" b="1" dirty="0"/>
              <a:t> be an</a:t>
            </a:r>
            <a:br>
              <a:rPr lang="nb-NO" sz="2400" b="1" dirty="0"/>
            </a:br>
            <a:r>
              <a:rPr lang="nb-NO" sz="2400" b="1" dirty="0" err="1"/>
              <a:t>add-on</a:t>
            </a:r>
            <a:r>
              <a:rPr lang="nb-NO" sz="2400" b="1" dirty="0"/>
              <a:t> to ACMG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0A7A9FF0-2DB2-037B-C187-3AAC44876171}"/>
              </a:ext>
            </a:extLst>
          </p:cNvPr>
          <p:cNvSpPr txBox="1"/>
          <p:nvPr/>
        </p:nvSpPr>
        <p:spPr>
          <a:xfrm>
            <a:off x="8382000" y="4613754"/>
            <a:ext cx="33087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b="1" dirty="0">
                <a:solidFill>
                  <a:srgbClr val="FF0000"/>
                </a:solidFill>
              </a:rPr>
              <a:t>A+B grade leads to a </a:t>
            </a:r>
            <a:br>
              <a:rPr lang="nb-NO" sz="2800" b="1" dirty="0">
                <a:solidFill>
                  <a:srgbClr val="FF0000"/>
                </a:solidFill>
              </a:rPr>
            </a:br>
            <a:r>
              <a:rPr lang="nb-NO" sz="2800" b="1" dirty="0" err="1">
                <a:solidFill>
                  <a:srgbClr val="FF0000"/>
                </a:solidFill>
              </a:rPr>
              <a:t>class</a:t>
            </a:r>
            <a:r>
              <a:rPr lang="nb-NO" sz="2800" b="1" dirty="0">
                <a:solidFill>
                  <a:srgbClr val="FF0000"/>
                </a:solidFill>
              </a:rPr>
              <a:t> (from A to F)</a:t>
            </a:r>
          </a:p>
        </p:txBody>
      </p:sp>
    </p:spTree>
    <p:extLst>
      <p:ext uri="{BB962C8B-B14F-4D97-AF65-F5344CB8AC3E}">
        <p14:creationId xmlns:p14="http://schemas.microsoft.com/office/powerpoint/2010/main" val="4081787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1FF0AF4-BFF2-C7C7-FAB9-9F03AB8B5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425553"/>
            <a:ext cx="10515600" cy="1325563"/>
          </a:xfrm>
        </p:spPr>
        <p:txBody>
          <a:bodyPr>
            <a:normAutofit/>
          </a:bodyPr>
          <a:lstStyle/>
          <a:p>
            <a:r>
              <a:rPr lang="nb-NO" sz="3600" b="1" dirty="0" err="1"/>
              <a:t>Step</a:t>
            </a:r>
            <a:r>
              <a:rPr lang="nb-NO" sz="3600" b="1" dirty="0"/>
              <a:t> C: Standard variant </a:t>
            </a:r>
            <a:r>
              <a:rPr lang="nb-NO" sz="3600" b="1" dirty="0" err="1"/>
              <a:t>comments</a:t>
            </a:r>
            <a:r>
              <a:rPr lang="nb-NO" sz="3600" b="1" dirty="0"/>
              <a:t> </a:t>
            </a:r>
            <a:r>
              <a:rPr lang="nb-NO" sz="3600" b="1" dirty="0" err="1"/>
              <a:t>adapted</a:t>
            </a:r>
            <a:r>
              <a:rPr lang="nb-NO" sz="3600" b="1" dirty="0"/>
              <a:t> to </a:t>
            </a:r>
            <a:br>
              <a:rPr lang="nb-NO" sz="3600" b="1" dirty="0"/>
            </a:br>
            <a:r>
              <a:rPr lang="nb-NO" sz="3600" b="1" dirty="0" err="1"/>
              <a:t>the</a:t>
            </a:r>
            <a:r>
              <a:rPr lang="nb-NO" sz="3600" b="1" dirty="0"/>
              <a:t> </a:t>
            </a:r>
            <a:r>
              <a:rPr lang="nb-NO" sz="3600" b="1" dirty="0" err="1"/>
              <a:t>class</a:t>
            </a:r>
            <a:r>
              <a:rPr lang="nb-NO" sz="3600" b="1" dirty="0"/>
              <a:t> - and </a:t>
            </a:r>
            <a:r>
              <a:rPr lang="nb-NO" sz="3600" b="1" dirty="0" err="1"/>
              <a:t>clinical</a:t>
            </a:r>
            <a:r>
              <a:rPr lang="nb-NO" sz="3600" b="1" dirty="0"/>
              <a:t> </a:t>
            </a:r>
            <a:r>
              <a:rPr lang="nb-NO" sz="3600" b="1" dirty="0" err="1"/>
              <a:t>question</a:t>
            </a:r>
            <a:endParaRPr lang="nb-NO" sz="3600" b="1" dirty="0"/>
          </a:p>
        </p:txBody>
      </p:sp>
      <p:graphicFrame>
        <p:nvGraphicFramePr>
          <p:cNvPr id="4" name="Plassholder for innhold 3">
            <a:extLst>
              <a:ext uri="{FF2B5EF4-FFF2-40B4-BE49-F238E27FC236}">
                <a16:creationId xmlns:a16="http://schemas.microsoft.com/office/drawing/2014/main" id="{5DDC2E20-39C1-063D-97B8-EE92144CAB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977444"/>
              </p:ext>
            </p:extLst>
          </p:nvPr>
        </p:nvGraphicFramePr>
        <p:xfrm>
          <a:off x="740540" y="1930728"/>
          <a:ext cx="9921767" cy="43686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21767">
                  <a:extLst>
                    <a:ext uri="{9D8B030D-6E8A-4147-A177-3AD203B41FA5}">
                      <a16:colId xmlns:a16="http://schemas.microsoft.com/office/drawing/2014/main" val="55119093"/>
                    </a:ext>
                  </a:extLst>
                </a:gridCol>
              </a:tblGrid>
              <a:tr h="33202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1    F    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likely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631773112"/>
                  </a:ext>
                </a:extLst>
              </a:tr>
              <a:tr h="442148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2    F/E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could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be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related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to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6695266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3   E/D – Normal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findings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no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variants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could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explain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were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00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00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9388742"/>
                  </a:ext>
                </a:extLst>
              </a:tr>
              <a:tr h="258602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4   E/D – VOI – A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86872546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5   E/D – VOI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79351798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6   E/D – VOI –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Homozygosity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potential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interest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u="none" strike="noStrike" dirty="0">
                        <a:effectLst/>
                        <a:highlight>
                          <a:srgbClr val="FFFF00"/>
                        </a:highlight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490345186"/>
                  </a:ext>
                </a:extLst>
              </a:tr>
              <a:tr h="33202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7   E/D – A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that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increases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susceptibility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for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this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phenotype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  <a:highlight>
                            <a:srgbClr val="FFFF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4069462983"/>
                  </a:ext>
                </a:extLst>
              </a:tr>
              <a:tr h="3687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8   E/+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Homozygosity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recessive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genetic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2646987519"/>
                  </a:ext>
                </a:extLst>
              </a:tr>
              <a:tr h="295312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9   C/B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3157273131"/>
                  </a:ext>
                </a:extLst>
              </a:tr>
              <a:tr h="40543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10 B/A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moderate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penetrance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07687263"/>
                  </a:ext>
                </a:extLst>
              </a:tr>
              <a:tr h="368730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11 A     –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Heterozygosity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for a dominant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pathogenic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variant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of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high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penetrance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was</a:t>
                      </a:r>
                      <a:r>
                        <a:rPr lang="nb-NO" sz="1800" u="none" strike="noStrike" dirty="0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 </a:t>
                      </a:r>
                      <a:r>
                        <a:rPr lang="nb-NO" sz="1800" u="none" strike="noStrike" dirty="0" err="1">
                          <a:solidFill>
                            <a:schemeClr val="bg1"/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743561243"/>
                  </a:ext>
                </a:extLst>
              </a:tr>
              <a:tr h="33202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800" u="none" strike="noStrike" dirty="0">
                          <a:effectLst/>
                        </a:rPr>
                        <a:t>12 </a:t>
                      </a:r>
                      <a:r>
                        <a:rPr lang="nb-NO" sz="1800" u="none" strike="noStrike" dirty="0" err="1">
                          <a:effectLst/>
                        </a:rPr>
                        <a:t>X</a:t>
                      </a:r>
                      <a:r>
                        <a:rPr lang="nb-NO" sz="1800" u="none" strike="noStrike" dirty="0">
                          <a:effectLst/>
                        </a:rPr>
                        <a:t> – A </a:t>
                      </a:r>
                      <a:r>
                        <a:rPr lang="nb-NO" sz="1800" u="none" strike="noStrike" dirty="0" err="1">
                          <a:effectLst/>
                        </a:rPr>
                        <a:t>genetic</a:t>
                      </a:r>
                      <a:r>
                        <a:rPr lang="nb-NO" sz="1800" u="none" strike="noStrike" dirty="0">
                          <a:effectLst/>
                        </a:rPr>
                        <a:t> variant </a:t>
                      </a:r>
                      <a:r>
                        <a:rPr lang="nb-NO" sz="1800" u="none" strike="noStrike" dirty="0" err="1">
                          <a:effectLst/>
                        </a:rPr>
                        <a:t>unrelated</a:t>
                      </a:r>
                      <a:r>
                        <a:rPr lang="nb-NO" sz="1800" u="none" strike="noStrike" dirty="0">
                          <a:effectLst/>
                        </a:rPr>
                        <a:t> to </a:t>
                      </a:r>
                      <a:r>
                        <a:rPr lang="nb-NO" sz="1800" u="none" strike="noStrike" dirty="0" err="1">
                          <a:effectLst/>
                        </a:rPr>
                        <a:t>the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clinical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question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was</a:t>
                      </a:r>
                      <a:r>
                        <a:rPr lang="nb-NO" sz="1800" u="none" strike="noStrike" dirty="0">
                          <a:effectLst/>
                        </a:rPr>
                        <a:t> </a:t>
                      </a:r>
                      <a:r>
                        <a:rPr lang="nb-NO" sz="1800" u="none" strike="noStrike" dirty="0" err="1">
                          <a:effectLst/>
                        </a:rPr>
                        <a:t>detected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39" marR="1639" marT="1639" marB="0" anchor="ctr"/>
                </a:tc>
                <a:extLst>
                  <a:ext uri="{0D108BD9-81ED-4DB2-BD59-A6C34878D82A}">
                    <a16:rowId xmlns:a16="http://schemas.microsoft.com/office/drawing/2014/main" val="1473765081"/>
                  </a:ext>
                </a:extLst>
              </a:tr>
            </a:tbl>
          </a:graphicData>
        </a:graphic>
      </p:graphicFrame>
      <p:pic>
        <p:nvPicPr>
          <p:cNvPr id="7" name="Bilde 6" descr="Et bilde som inneholder Grafikk, Fargerikt&#10;&#10;Automatisk generert beskrivelse">
            <a:extLst>
              <a:ext uri="{FF2B5EF4-FFF2-40B4-BE49-F238E27FC236}">
                <a16:creationId xmlns:a16="http://schemas.microsoft.com/office/drawing/2014/main" id="{DE51F69B-9ED0-A936-D284-76059ECDE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40" y="484305"/>
            <a:ext cx="1087200" cy="1087200"/>
          </a:xfrm>
          <a:prstGeom prst="rect">
            <a:avLst/>
          </a:prstGeom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601AA919-2618-08DE-C020-9079C7382F89}"/>
              </a:ext>
            </a:extLst>
          </p:cNvPr>
          <p:cNvSpPr txBox="1"/>
          <p:nvPr/>
        </p:nvSpPr>
        <p:spPr>
          <a:xfrm>
            <a:off x="10662307" y="2413000"/>
            <a:ext cx="123995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Normal</a:t>
            </a:r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r>
              <a:rPr lang="nb-NO" b="1" dirty="0"/>
              <a:t>VOI</a:t>
            </a:r>
            <a:br>
              <a:rPr lang="nb-NO" b="1" dirty="0"/>
            </a:br>
            <a:r>
              <a:rPr lang="nb-NO" b="1" dirty="0"/>
              <a:t>Risk </a:t>
            </a:r>
            <a:r>
              <a:rPr lang="nb-NO" b="1" dirty="0" err="1"/>
              <a:t>factor</a:t>
            </a:r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endParaRPr lang="nb-NO" b="1" dirty="0"/>
          </a:p>
          <a:p>
            <a:r>
              <a:rPr lang="nb-NO" b="1" dirty="0" err="1"/>
              <a:t>Pathogenic</a:t>
            </a:r>
            <a:endParaRPr lang="nb-NO" b="1" dirty="0"/>
          </a:p>
        </p:txBody>
      </p:sp>
    </p:spTree>
    <p:extLst>
      <p:ext uri="{BB962C8B-B14F-4D97-AF65-F5344CB8AC3E}">
        <p14:creationId xmlns:p14="http://schemas.microsoft.com/office/powerpoint/2010/main" val="1391760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 descr="Et bilde som inneholder tekst&#10;&#10;Automatisk generert beskrivelse">
            <a:extLst>
              <a:ext uri="{FF2B5EF4-FFF2-40B4-BE49-F238E27FC236}">
                <a16:creationId xmlns:a16="http://schemas.microsoft.com/office/drawing/2014/main" id="{1454F75F-1277-29CA-FC22-2D2B8B19E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994671" cy="4556228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70BA9FDA-EF27-5C94-46B6-D0C21666C395}"/>
              </a:ext>
            </a:extLst>
          </p:cNvPr>
          <p:cNvSpPr txBox="1"/>
          <p:nvPr/>
        </p:nvSpPr>
        <p:spPr>
          <a:xfrm>
            <a:off x="530942" y="5614219"/>
            <a:ext cx="10176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800" dirty="0"/>
              <a:t>See </a:t>
            </a:r>
            <a:r>
              <a:rPr lang="nb-NO" sz="2800" dirty="0">
                <a:hlinkClick r:id="rId3"/>
              </a:rPr>
              <a:t>www.eshg.org</a:t>
            </a:r>
            <a:r>
              <a:rPr lang="nb-NO" sz="2800" dirty="0"/>
              <a:t> under News for an </a:t>
            </a:r>
            <a:r>
              <a:rPr lang="nb-NO" sz="2800" dirty="0" err="1"/>
              <a:t>updated</a:t>
            </a:r>
            <a:r>
              <a:rPr lang="nb-NO" sz="2800" dirty="0"/>
              <a:t> </a:t>
            </a:r>
            <a:r>
              <a:rPr lang="nb-NO" sz="2800" dirty="0" err="1"/>
              <a:t>version</a:t>
            </a:r>
            <a:r>
              <a:rPr lang="nb-NO" sz="2800" dirty="0"/>
              <a:t> </a:t>
            </a:r>
            <a:r>
              <a:rPr lang="nb-NO" sz="2800" dirty="0" err="1"/>
              <a:t>with</a:t>
            </a:r>
            <a:r>
              <a:rPr lang="nb-NO" sz="2800" dirty="0"/>
              <a:t> .</a:t>
            </a:r>
            <a:r>
              <a:rPr lang="nb-NO" sz="2800" dirty="0" err="1"/>
              <a:t>pptx</a:t>
            </a:r>
            <a:r>
              <a:rPr lang="nb-NO" sz="2800" dirty="0"/>
              <a:t> file</a:t>
            </a:r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E2E2A8A2-C66F-3354-386E-D97BECB011B6}"/>
              </a:ext>
            </a:extLst>
          </p:cNvPr>
          <p:cNvSpPr txBox="1"/>
          <p:nvPr/>
        </p:nvSpPr>
        <p:spPr>
          <a:xfrm>
            <a:off x="530942" y="4618642"/>
            <a:ext cx="6656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400" dirty="0"/>
              <a:t>EJHG Readers’ </a:t>
            </a:r>
            <a:r>
              <a:rPr lang="nb-NO" sz="2400" dirty="0" err="1"/>
              <a:t>choice</a:t>
            </a:r>
            <a:r>
              <a:rPr lang="nb-NO" sz="2400" dirty="0"/>
              <a:t> in 2022 </a:t>
            </a:r>
            <a:r>
              <a:rPr lang="nb-NO" sz="2400" dirty="0" err="1"/>
              <a:t>with</a:t>
            </a:r>
            <a:r>
              <a:rPr lang="nb-NO" sz="2400" dirty="0"/>
              <a:t> &gt; 19K </a:t>
            </a:r>
            <a:r>
              <a:rPr lang="nb-NO" sz="2400" dirty="0" err="1"/>
              <a:t>downloads</a:t>
            </a:r>
            <a:endParaRPr lang="nb-NO" sz="2400" dirty="0"/>
          </a:p>
        </p:txBody>
      </p:sp>
    </p:spTree>
    <p:extLst>
      <p:ext uri="{BB962C8B-B14F-4D97-AF65-F5344CB8AC3E}">
        <p14:creationId xmlns:p14="http://schemas.microsoft.com/office/powerpoint/2010/main" val="2939380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5225" y="350238"/>
            <a:ext cx="11416861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Points to </a:t>
            </a:r>
            <a:r>
              <a:rPr lang="nb-NO" sz="4000" b="1" dirty="0" err="1"/>
              <a:t>remember</a:t>
            </a:r>
            <a:endParaRPr lang="nb-NO" sz="4000" b="1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45225" y="1789392"/>
            <a:ext cx="11269118" cy="4320622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nb-NO" sz="2400" b="1" dirty="0"/>
              <a:t>Variant </a:t>
            </a:r>
            <a:r>
              <a:rPr lang="nb-NO" sz="2400" b="1" dirty="0" err="1"/>
              <a:t>classification</a:t>
            </a:r>
            <a:r>
              <a:rPr lang="nb-NO" sz="2400" b="1" dirty="0"/>
              <a:t> (A+B grade) </a:t>
            </a:r>
            <a:r>
              <a:rPr lang="nb-NO" sz="2400" b="1" dirty="0" err="1"/>
              <a:t>does</a:t>
            </a:r>
            <a:r>
              <a:rPr lang="nb-NO" sz="2400" b="1" dirty="0"/>
              <a:t> </a:t>
            </a:r>
            <a:r>
              <a:rPr lang="nb-NO" sz="2400" b="1" i="1" dirty="0"/>
              <a:t>not</a:t>
            </a:r>
            <a:r>
              <a:rPr lang="nb-NO" sz="2400" b="1" dirty="0"/>
              <a:t> </a:t>
            </a:r>
            <a:r>
              <a:rPr lang="nb-NO" sz="2400" b="1" dirty="0" err="1"/>
              <a:t>depend</a:t>
            </a:r>
            <a:r>
              <a:rPr lang="nb-NO" sz="2400" b="1" dirty="0"/>
              <a:t> </a:t>
            </a:r>
            <a:r>
              <a:rPr lang="nb-NO" sz="2400" b="1" dirty="0" err="1"/>
              <a:t>on</a:t>
            </a:r>
            <a:r>
              <a:rPr lang="nb-NO" sz="2400" b="1" dirty="0"/>
              <a:t> </a:t>
            </a:r>
            <a:r>
              <a:rPr lang="nb-NO" sz="2400" b="1" dirty="0" err="1"/>
              <a:t>the</a:t>
            </a:r>
            <a:r>
              <a:rPr lang="nb-NO" sz="2400" b="1" dirty="0"/>
              <a:t>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question</a:t>
            </a:r>
            <a:br>
              <a:rPr lang="nb-NO" sz="2400" b="1" dirty="0"/>
            </a:br>
            <a:r>
              <a:rPr lang="nb-NO" sz="2400" b="1" dirty="0"/>
              <a:t>	</a:t>
            </a:r>
            <a:r>
              <a:rPr lang="nb-NO" sz="2400" dirty="0"/>
              <a:t>A (</a:t>
            </a:r>
            <a:r>
              <a:rPr lang="nb-NO" sz="2400" dirty="0" err="1"/>
              <a:t>known</a:t>
            </a:r>
            <a:r>
              <a:rPr lang="nb-NO" sz="2400" dirty="0"/>
              <a:t>) </a:t>
            </a:r>
            <a:r>
              <a:rPr lang="nb-NO" sz="2400" dirty="0" err="1"/>
              <a:t>hypomorphic</a:t>
            </a:r>
            <a:r>
              <a:rPr lang="nb-NO" sz="2400" dirty="0"/>
              <a:t> allele is by </a:t>
            </a:r>
            <a:r>
              <a:rPr lang="nb-NO" sz="2400" dirty="0" err="1"/>
              <a:t>default</a:t>
            </a:r>
            <a:r>
              <a:rPr lang="nb-NO" sz="2400" dirty="0"/>
              <a:t> A grade 4 (LFE)</a:t>
            </a:r>
            <a:br>
              <a:rPr lang="nb-NO" sz="2400" dirty="0"/>
            </a:br>
            <a:r>
              <a:rPr lang="nb-NO" sz="2400" dirty="0"/>
              <a:t>	A </a:t>
            </a:r>
            <a:r>
              <a:rPr lang="nb-NO" sz="2400" i="1" dirty="0"/>
              <a:t>de </a:t>
            </a:r>
            <a:r>
              <a:rPr lang="nb-NO" sz="2400" i="1" dirty="0" err="1"/>
              <a:t>novo</a:t>
            </a:r>
            <a:r>
              <a:rPr lang="nb-NO" sz="2400" i="1" dirty="0"/>
              <a:t> </a:t>
            </a:r>
            <a:r>
              <a:rPr lang="nb-NO" sz="2400" dirty="0" err="1"/>
              <a:t>unknown</a:t>
            </a:r>
            <a:r>
              <a:rPr lang="nb-NO" sz="2400" dirty="0"/>
              <a:t> is never </a:t>
            </a:r>
            <a:r>
              <a:rPr lang="nb-NO" sz="2400" dirty="0" err="1"/>
              <a:t>lower</a:t>
            </a:r>
            <a:r>
              <a:rPr lang="nb-NO" sz="2400" dirty="0"/>
              <a:t> </a:t>
            </a:r>
            <a:r>
              <a:rPr lang="nb-NO" sz="2400" dirty="0" err="1"/>
              <a:t>than</a:t>
            </a:r>
            <a:r>
              <a:rPr lang="nb-NO" sz="2400" dirty="0"/>
              <a:t> A grade 3 (HFE)</a:t>
            </a:r>
            <a:br>
              <a:rPr lang="nb-NO" sz="2400" dirty="0"/>
            </a:br>
            <a:r>
              <a:rPr lang="nb-NO" sz="2400" dirty="0"/>
              <a:t>	A </a:t>
            </a:r>
            <a:r>
              <a:rPr lang="nb-NO" sz="2400" dirty="0" err="1"/>
              <a:t>certain</a:t>
            </a:r>
            <a:r>
              <a:rPr lang="nb-NO" sz="2400" dirty="0"/>
              <a:t> recessive allele is not </a:t>
            </a:r>
            <a:r>
              <a:rPr lang="nb-NO" sz="2400" dirty="0" err="1"/>
              <a:t>above</a:t>
            </a:r>
            <a:r>
              <a:rPr lang="nb-NO" sz="2400" dirty="0"/>
              <a:t> B grade 2 (risk </a:t>
            </a:r>
            <a:r>
              <a:rPr lang="nb-NO" sz="2400" dirty="0" err="1"/>
              <a:t>factor</a:t>
            </a:r>
            <a:r>
              <a:rPr lang="nb-NO" sz="2400" dirty="0"/>
              <a:t>)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nb-NO" sz="2400" b="1" dirty="0"/>
              <a:t>Standard variant </a:t>
            </a:r>
            <a:r>
              <a:rPr lang="nb-NO" sz="2400" b="1" dirty="0" err="1"/>
              <a:t>comment</a:t>
            </a:r>
            <a:r>
              <a:rPr lang="nb-NO" sz="2400" b="1" dirty="0"/>
              <a:t> </a:t>
            </a:r>
            <a:r>
              <a:rPr lang="nb-NO" sz="2400" b="1" dirty="0" err="1"/>
              <a:t>selection</a:t>
            </a:r>
            <a:r>
              <a:rPr lang="nb-NO" sz="2400" b="1" dirty="0"/>
              <a:t> </a:t>
            </a:r>
            <a:r>
              <a:rPr lang="nb-NO" sz="2400" b="1" dirty="0" err="1"/>
              <a:t>does</a:t>
            </a:r>
            <a:r>
              <a:rPr lang="nb-NO" sz="2400" b="1" dirty="0"/>
              <a:t> </a:t>
            </a:r>
            <a:r>
              <a:rPr lang="nb-NO" sz="2400" b="1" dirty="0" err="1"/>
              <a:t>depend</a:t>
            </a:r>
            <a:r>
              <a:rPr lang="nb-NO" sz="2400" b="1" dirty="0"/>
              <a:t> </a:t>
            </a:r>
            <a:r>
              <a:rPr lang="nb-NO" sz="2400" b="1" dirty="0" err="1"/>
              <a:t>on</a:t>
            </a:r>
            <a:r>
              <a:rPr lang="nb-NO" sz="2400" b="1" dirty="0"/>
              <a:t> </a:t>
            </a:r>
            <a:r>
              <a:rPr lang="nb-NO" sz="2400" b="1" dirty="0" err="1"/>
              <a:t>the</a:t>
            </a:r>
            <a:r>
              <a:rPr lang="nb-NO" sz="2400" b="1" dirty="0"/>
              <a:t> </a:t>
            </a:r>
            <a:r>
              <a:rPr lang="nb-NO" sz="2400" b="1" dirty="0" err="1"/>
              <a:t>clinical</a:t>
            </a:r>
            <a:r>
              <a:rPr lang="nb-NO" sz="2400" b="1" dirty="0"/>
              <a:t> </a:t>
            </a:r>
            <a:r>
              <a:rPr lang="nb-NO" sz="2400" b="1" dirty="0" err="1"/>
              <a:t>question</a:t>
            </a:r>
            <a:br>
              <a:rPr lang="nb-NO" sz="2400" b="1" dirty="0"/>
            </a:br>
            <a:r>
              <a:rPr lang="nb-NO" sz="2400" b="1" dirty="0"/>
              <a:t>	</a:t>
            </a:r>
            <a:r>
              <a:rPr lang="nb-NO" sz="2400" dirty="0"/>
              <a:t>This </a:t>
            </a:r>
            <a:r>
              <a:rPr lang="nb-NO" sz="2400" dirty="0" err="1"/>
              <a:t>allows</a:t>
            </a:r>
            <a:r>
              <a:rPr lang="nb-NO" sz="2400" dirty="0"/>
              <a:t> </a:t>
            </a:r>
            <a:r>
              <a:rPr lang="nb-NO" sz="2400" dirty="0" err="1"/>
              <a:t>reporting</a:t>
            </a:r>
            <a:r>
              <a:rPr lang="nb-NO" sz="2400" dirty="0"/>
              <a:t> </a:t>
            </a:r>
            <a:r>
              <a:rPr lang="nb-NO" sz="2400" dirty="0" err="1"/>
              <a:t>of</a:t>
            </a:r>
            <a:r>
              <a:rPr lang="nb-NO" sz="2400" dirty="0"/>
              <a:t> a </a:t>
            </a:r>
            <a:r>
              <a:rPr lang="nb-NO" sz="2400" dirty="0" err="1"/>
              <a:t>hypomorphic</a:t>
            </a:r>
            <a:r>
              <a:rPr lang="nb-NO" sz="2400" dirty="0"/>
              <a:t> or </a:t>
            </a:r>
            <a:r>
              <a:rPr lang="nb-NO" sz="2400" dirty="0" err="1"/>
              <a:t>low</a:t>
            </a:r>
            <a:r>
              <a:rPr lang="nb-NO" sz="2400" dirty="0"/>
              <a:t> </a:t>
            </a:r>
            <a:r>
              <a:rPr lang="nb-NO" sz="2400" dirty="0" err="1"/>
              <a:t>penetrant</a:t>
            </a:r>
            <a:r>
              <a:rPr lang="nb-NO" sz="2400" dirty="0"/>
              <a:t> allele </a:t>
            </a:r>
            <a:r>
              <a:rPr lang="nb-NO" sz="2400" dirty="0" err="1"/>
              <a:t>when</a:t>
            </a:r>
            <a:r>
              <a:rPr lang="nb-NO" sz="2400" dirty="0"/>
              <a:t> relevant </a:t>
            </a:r>
            <a:br>
              <a:rPr lang="nb-NO" sz="2400" dirty="0"/>
            </a:br>
            <a:r>
              <a:rPr lang="nb-NO" sz="2400" dirty="0"/>
              <a:t>	– </a:t>
            </a:r>
            <a:r>
              <a:rPr lang="nb-NO" sz="2400" dirty="0" err="1"/>
              <a:t>otherwise</a:t>
            </a:r>
            <a:r>
              <a:rPr lang="nb-NO" sz="2400" dirty="0"/>
              <a:t> not</a:t>
            </a:r>
          </a:p>
        </p:txBody>
      </p:sp>
    </p:spTree>
    <p:extLst>
      <p:ext uri="{BB962C8B-B14F-4D97-AF65-F5344CB8AC3E}">
        <p14:creationId xmlns:p14="http://schemas.microsoft.com/office/powerpoint/2010/main" val="161213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38182827-79E7-6832-8DA5-66FFC40A0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913" y="205590"/>
            <a:ext cx="10515600" cy="1325563"/>
          </a:xfrm>
        </p:spPr>
        <p:txBody>
          <a:bodyPr>
            <a:normAutofit/>
          </a:bodyPr>
          <a:lstStyle/>
          <a:p>
            <a:r>
              <a:rPr lang="nb-NO" sz="4000" b="1" dirty="0"/>
              <a:t>Case 1: </a:t>
            </a:r>
            <a:r>
              <a:rPr lang="nb-NO" sz="4000" b="1" i="1" dirty="0"/>
              <a:t>BRCA1 </a:t>
            </a:r>
            <a:r>
              <a:rPr lang="nb-NO" sz="4000" b="1" dirty="0" err="1"/>
              <a:t>founder</a:t>
            </a:r>
            <a:r>
              <a:rPr lang="nb-NO" sz="4000" b="1" dirty="0"/>
              <a:t> </a:t>
            </a:r>
            <a:r>
              <a:rPr lang="nb-NO" sz="4000" b="1" dirty="0" err="1"/>
              <a:t>LoF</a:t>
            </a:r>
            <a:r>
              <a:rPr lang="nb-NO" sz="4000" b="1" dirty="0"/>
              <a:t> variant</a:t>
            </a:r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2D2F093D-391B-AF9B-BB26-5FD5930784CA}"/>
              </a:ext>
            </a:extLst>
          </p:cNvPr>
          <p:cNvSpPr txBox="1"/>
          <p:nvPr/>
        </p:nvSpPr>
        <p:spPr>
          <a:xfrm>
            <a:off x="520913" y="2356101"/>
            <a:ext cx="109488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BRCA1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(NM_007294.4):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c.1556del, p.(Lys519Argfs*13)                         </a:t>
            </a:r>
            <a:r>
              <a:rPr lang="en-US" sz="24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Monoallelic variant</a:t>
            </a:r>
            <a:b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Literature: One of the most common pathogenic </a:t>
            </a:r>
            <a:r>
              <a:rPr lang="en-US" sz="2400" i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BRCA1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variants (founder)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b-NO" sz="4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information: 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reast cancer age 40, mother ovarian cancer age 55</a:t>
            </a:r>
          </a:p>
        </p:txBody>
      </p:sp>
    </p:spTree>
    <p:extLst>
      <p:ext uri="{BB962C8B-B14F-4D97-AF65-F5344CB8AC3E}">
        <p14:creationId xmlns:p14="http://schemas.microsoft.com/office/powerpoint/2010/main" val="538470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17749</TotalTime>
  <Words>2244</Words>
  <Application>Microsoft Macintosh PowerPoint</Application>
  <PresentationFormat>Widescreen</PresentationFormat>
  <Paragraphs>439</Paragraphs>
  <Slides>19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Office-tema</vt:lpstr>
      <vt:lpstr>PowerPoint-presentasjon</vt:lpstr>
      <vt:lpstr>Take home message</vt:lpstr>
      <vt:lpstr>PowerPoint-presentasjon</vt:lpstr>
      <vt:lpstr>PowerPoint-presentasjon</vt:lpstr>
      <vt:lpstr>PowerPoint-presentasjon</vt:lpstr>
      <vt:lpstr>Step C: Standard variant comments adapted to  the class - and clinical question</vt:lpstr>
      <vt:lpstr>PowerPoint-presentasjon</vt:lpstr>
      <vt:lpstr>Points to remember</vt:lpstr>
      <vt:lpstr>Case 1: BRCA1 founder LoF variant</vt:lpstr>
      <vt:lpstr>Case 2: Well-known CHEK2 variant</vt:lpstr>
      <vt:lpstr>PowerPoint-presentasjon</vt:lpstr>
      <vt:lpstr>Case 3: Common TNFRSF1A variant</vt:lpstr>
      <vt:lpstr>Case 4: ABCA4 known hypomorphic allele</vt:lpstr>
      <vt:lpstr>Case 5: Same ABCA4 variant – no clinical fit</vt:lpstr>
      <vt:lpstr>Bayessian likelihood comparison of the clinical fit value</vt:lpstr>
      <vt:lpstr>Case 6: Extensive ROH (10% of genome IBD)</vt:lpstr>
      <vt:lpstr>Case 7: Extensive ROH (10% of genome IBD)</vt:lpstr>
      <vt:lpstr>Case 8: Heterozygosity for the F5 Leiden «mutation»</vt:lpstr>
      <vt:lpstr>Case 9: Heterozygosity for the F5 Leiden «mutation»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Gunnar Houge</dc:creator>
  <cp:lastModifiedBy>Gunnar Houge</cp:lastModifiedBy>
  <cp:revision>130</cp:revision>
  <dcterms:created xsi:type="dcterms:W3CDTF">2019-02-24T09:22:33Z</dcterms:created>
  <dcterms:modified xsi:type="dcterms:W3CDTF">2023-06-07T09:05:27Z</dcterms:modified>
</cp:coreProperties>
</file>